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56"/>
  </p:notesMasterIdLst>
  <p:handoutMasterIdLst>
    <p:handoutMasterId r:id="rId57"/>
  </p:handoutMasterIdLst>
  <p:sldIdLst>
    <p:sldId id="256" r:id="rId5"/>
    <p:sldId id="257" r:id="rId6"/>
    <p:sldId id="259" r:id="rId7"/>
    <p:sldId id="258" r:id="rId8"/>
    <p:sldId id="1420" r:id="rId9"/>
    <p:sldId id="1443" r:id="rId10"/>
    <p:sldId id="1444" r:id="rId11"/>
    <p:sldId id="1445" r:id="rId12"/>
    <p:sldId id="1446" r:id="rId13"/>
    <p:sldId id="1440" r:id="rId14"/>
    <p:sldId id="1442" r:id="rId15"/>
    <p:sldId id="1437" r:id="rId16"/>
    <p:sldId id="1438" r:id="rId17"/>
    <p:sldId id="1421" r:id="rId18"/>
    <p:sldId id="1447" r:id="rId19"/>
    <p:sldId id="1448" r:id="rId20"/>
    <p:sldId id="1449" r:id="rId21"/>
    <p:sldId id="1450" r:id="rId22"/>
    <p:sldId id="1451" r:id="rId23"/>
    <p:sldId id="1452" r:id="rId24"/>
    <p:sldId id="1433" r:id="rId25"/>
    <p:sldId id="1454" r:id="rId26"/>
    <p:sldId id="1455" r:id="rId27"/>
    <p:sldId id="260" r:id="rId28"/>
    <p:sldId id="1456" r:id="rId29"/>
    <p:sldId id="262" r:id="rId30"/>
    <p:sldId id="263" r:id="rId31"/>
    <p:sldId id="1457" r:id="rId32"/>
    <p:sldId id="264" r:id="rId33"/>
    <p:sldId id="265" r:id="rId34"/>
    <p:sldId id="266" r:id="rId35"/>
    <p:sldId id="267" r:id="rId36"/>
    <p:sldId id="268" r:id="rId37"/>
    <p:sldId id="1435" r:id="rId38"/>
    <p:sldId id="1436" r:id="rId39"/>
    <p:sldId id="1422" r:id="rId40"/>
    <p:sldId id="1458" r:id="rId41"/>
    <p:sldId id="1459" r:id="rId42"/>
    <p:sldId id="1434" r:id="rId43"/>
    <p:sldId id="1460" r:id="rId44"/>
    <p:sldId id="1461" r:id="rId45"/>
    <p:sldId id="1423" r:id="rId46"/>
    <p:sldId id="1425" r:id="rId47"/>
    <p:sldId id="269" r:id="rId48"/>
    <p:sldId id="270" r:id="rId49"/>
    <p:sldId id="1426" r:id="rId50"/>
    <p:sldId id="1462" r:id="rId51"/>
    <p:sldId id="1470" r:id="rId52"/>
    <p:sldId id="272" r:id="rId53"/>
    <p:sldId id="273" r:id="rId54"/>
    <p:sldId id="1471" r:id="rId5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599" autoAdjust="0"/>
  </p:normalViewPr>
  <p:slideViewPr>
    <p:cSldViewPr>
      <p:cViewPr varScale="1">
        <p:scale>
          <a:sx n="162" d="100"/>
          <a:sy n="162" d="100"/>
        </p:scale>
        <p:origin x="222" y="14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3/29/2020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3/29/2020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understand the role of a neuron, we begin by asking about correlation.</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want to know “which convolutional units correlate to an object class that humans would recognize?”</a:t>
            </a:r>
          </a:p>
        </p:txBody>
      </p:sp>
      <p:sp>
        <p:nvSpPr>
          <p:cNvPr id="4" name="Slide Number Placeholder 3"/>
          <p:cNvSpPr>
            <a:spLocks noGrp="1"/>
          </p:cNvSpPr>
          <p:nvPr>
            <p:ph type="sldNum" sz="quarter" idx="10"/>
          </p:nvPr>
        </p:nvSpPr>
        <p:spPr/>
        <p:txBody>
          <a:bodyPr/>
          <a:lstStyle/>
          <a:p>
            <a:fld id="{267FEA5E-F7F5-4500-A602-A04F11FD5847}" type="slidenum">
              <a:rPr lang="es-ES" smtClean="0"/>
              <a:t>5</a:t>
            </a:fld>
            <a:endParaRPr lang="es-ES" dirty="0"/>
          </a:p>
        </p:txBody>
      </p:sp>
    </p:spTree>
    <p:extLst>
      <p:ext uri="{BB962C8B-B14F-4D97-AF65-F5344CB8AC3E}">
        <p14:creationId xmlns:p14="http://schemas.microsoft.com/office/powerpoint/2010/main" val="8766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 we want to ask next, which neurons actually _cause_ a tree or a door or window.</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14</a:t>
            </a:fld>
            <a:endParaRPr lang="es-ES" dirty="0"/>
          </a:p>
        </p:txBody>
      </p:sp>
    </p:spTree>
    <p:extLst>
      <p:ext uri="{BB962C8B-B14F-4D97-AF65-F5344CB8AC3E}">
        <p14:creationId xmlns:p14="http://schemas.microsoft.com/office/powerpoint/2010/main" val="1526259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can test this by choosing a set of units at a layer that we suspect are causal.</a:t>
            </a:r>
          </a:p>
          <a:p>
            <a:endParaRPr lang="en-US" sz="2000" dirty="0"/>
          </a:p>
          <a:p>
            <a:r>
              <a:rPr lang="en-US" sz="2000" dirty="0"/>
              <a:t>We will choose about 20 units that all correlate with the concept we want to test.</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15</a:t>
            </a:fld>
            <a:endParaRPr lang="es-ES" dirty="0"/>
          </a:p>
        </p:txBody>
      </p:sp>
    </p:spTree>
    <p:extLst>
      <p:ext uri="{BB962C8B-B14F-4D97-AF65-F5344CB8AC3E}">
        <p14:creationId xmlns:p14="http://schemas.microsoft.com/office/powerpoint/2010/main" val="53718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Then we can test causality by forcing all 20 of those units off.</a:t>
            </a:r>
          </a:p>
          <a:p>
            <a:endParaRPr lang="en-US" sz="2000" dirty="0"/>
          </a:p>
          <a:p>
            <a:r>
              <a:rPr lang="en-US" sz="2000" dirty="0"/>
              <a:t>We literally reach into the network and just force the output of those neurons to zero, ignoring what they normally output, and then we continue the rest of the computation and generate the image.</a:t>
            </a:r>
          </a:p>
          <a:p>
            <a:endParaRPr lang="en-US" sz="2000" dirty="0"/>
          </a:p>
          <a:p>
            <a:r>
              <a:rPr lang="en-US" sz="2000" dirty="0"/>
              <a:t>We get a synthesized image like this.</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16</a:t>
            </a:fld>
            <a:endParaRPr lang="es-ES" dirty="0"/>
          </a:p>
        </p:txBody>
      </p:sp>
    </p:spTree>
    <p:extLst>
      <p:ext uri="{BB962C8B-B14F-4D97-AF65-F5344CB8AC3E}">
        <p14:creationId xmlns:p14="http://schemas.microsoft.com/office/powerpoint/2010/main" val="40181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Then we analyze the synthesized image to see what object classes appear.  Here we zeroed a bunch of units correlating with trees, and we can see, both qualitatively and according to the segmentation network, that there are fewer tree pixels in the output image.</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17</a:t>
            </a:fld>
            <a:endParaRPr lang="es-ES" dirty="0"/>
          </a:p>
        </p:txBody>
      </p:sp>
    </p:spTree>
    <p:extLst>
      <p:ext uri="{BB962C8B-B14F-4D97-AF65-F5344CB8AC3E}">
        <p14:creationId xmlns:p14="http://schemas.microsoft.com/office/powerpoint/2010/main" val="1001013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second intervention we can do is that we can force those same units on.</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18</a:t>
            </a:fld>
            <a:endParaRPr lang="es-ES" dirty="0"/>
          </a:p>
        </p:txBody>
      </p:sp>
    </p:spTree>
    <p:extLst>
      <p:ext uri="{BB962C8B-B14F-4D97-AF65-F5344CB8AC3E}">
        <p14:creationId xmlns:p14="http://schemas.microsoft.com/office/powerpoint/2010/main" val="1381371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When we do that, in this case, trees now appear everywhere.</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19</a:t>
            </a:fld>
            <a:endParaRPr lang="es-ES" dirty="0"/>
          </a:p>
        </p:txBody>
      </p:sp>
    </p:spTree>
    <p:extLst>
      <p:ext uri="{BB962C8B-B14F-4D97-AF65-F5344CB8AC3E}">
        <p14:creationId xmlns:p14="http://schemas.microsoft.com/office/powerpoint/2010/main" val="2057378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difference in the amount of trees in the output when our variables are forced on, and when they are forced off, is called the “Causal Effect.”</a:t>
            </a:r>
          </a:p>
          <a:p>
            <a:endParaRPr lang="en-US" sz="2000" dirty="0"/>
          </a:p>
          <a:p>
            <a:r>
              <a:rPr lang="en-US" sz="2000" dirty="0"/>
              <a:t>We can test this over a large sample of images and quantify the results as the “average causal effect”.</a:t>
            </a:r>
          </a:p>
          <a:p>
            <a:endParaRPr lang="en-US" sz="2000" dirty="0"/>
          </a:p>
          <a:p>
            <a:r>
              <a:rPr lang="en-US" sz="2000" dirty="0"/>
              <a:t>As a detail, we can also force a single neuron on and off (that is, just one pixel of the </a:t>
            </a:r>
            <a:r>
              <a:rPr lang="en-US" sz="2000" dirty="0" err="1"/>
              <a:t>featuremap</a:t>
            </a:r>
            <a:r>
              <a:rPr lang="en-US" sz="2000" dirty="0"/>
              <a:t>) and measure its local effects as well.</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20</a:t>
            </a:fld>
            <a:endParaRPr lang="es-ES" dirty="0"/>
          </a:p>
        </p:txBody>
      </p:sp>
    </p:spTree>
    <p:extLst>
      <p:ext uri="{BB962C8B-B14F-4D97-AF65-F5344CB8AC3E}">
        <p14:creationId xmlns:p14="http://schemas.microsoft.com/office/powerpoint/2010/main" val="894834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neurons actually have causal effects?</a:t>
            </a:r>
          </a:p>
          <a:p>
            <a:endParaRPr lang="en-US" dirty="0"/>
          </a:p>
          <a:p>
            <a:r>
              <a:rPr lang="en-US" dirty="0"/>
              <a:t>Yes they do.  The causal effects are stronger if you take sets of neurons together rather than individual ones.  Here the causal effects are shown of zeroing 5, 10, and 20 units that are most highly correlated to trees.  At the right the effects are quantified by average causal effect.</a:t>
            </a:r>
          </a:p>
          <a:p>
            <a:endParaRPr lang="en-US" dirty="0"/>
          </a:p>
          <a:p>
            <a:r>
              <a:rPr lang="en-US" dirty="0"/>
              <a:t>There are a couple ways we could choose the units to examine for causal effects.  We could just look at the most correlated units (that’s the orange line).  Or we could run an optimization to identify the units that are actually most causal (that’s the blue line).  So if we’re being careful, we can notice that a few of the correlated units are not as important for causal effects as others, and the set of units can be chosen more carefully for stronger causal effects.</a:t>
            </a:r>
          </a:p>
        </p:txBody>
      </p:sp>
      <p:sp>
        <p:nvSpPr>
          <p:cNvPr id="4" name="Slide Number Placeholder 3"/>
          <p:cNvSpPr>
            <a:spLocks noGrp="1"/>
          </p:cNvSpPr>
          <p:nvPr>
            <p:ph type="sldNum" sz="quarter" idx="5"/>
          </p:nvPr>
        </p:nvSpPr>
        <p:spPr/>
        <p:txBody>
          <a:bodyPr/>
          <a:lstStyle/>
          <a:p>
            <a:fld id="{267FEA5E-F7F5-4500-A602-A04F11FD5847}" type="slidenum">
              <a:rPr lang="es-ES" smtClean="0"/>
              <a:t>21</a:t>
            </a:fld>
            <a:endParaRPr lang="es-ES" dirty="0"/>
          </a:p>
        </p:txBody>
      </p:sp>
    </p:spTree>
    <p:extLst>
      <p:ext uri="{BB962C8B-B14F-4D97-AF65-F5344CB8AC3E}">
        <p14:creationId xmlns:p14="http://schemas.microsoft.com/office/powerpoint/2010/main" val="318298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can be used to remove trees from images, as shown in these examples.</a:t>
            </a:r>
          </a:p>
        </p:txBody>
      </p:sp>
      <p:sp>
        <p:nvSpPr>
          <p:cNvPr id="4" name="Slide Number Placeholder 3"/>
          <p:cNvSpPr>
            <a:spLocks noGrp="1"/>
          </p:cNvSpPr>
          <p:nvPr>
            <p:ph type="sldNum" sz="quarter" idx="5"/>
          </p:nvPr>
        </p:nvSpPr>
        <p:spPr/>
        <p:txBody>
          <a:bodyPr/>
          <a:lstStyle/>
          <a:p>
            <a:fld id="{267FEA5E-F7F5-4500-A602-A04F11FD5847}" type="slidenum">
              <a:rPr lang="es-ES" smtClean="0"/>
              <a:t>22</a:t>
            </a:fld>
            <a:endParaRPr lang="es-ES" dirty="0"/>
          </a:p>
        </p:txBody>
      </p:sp>
    </p:spTree>
    <p:extLst>
      <p:ext uri="{BB962C8B-B14F-4D97-AF65-F5344CB8AC3E}">
        <p14:creationId xmlns:p14="http://schemas.microsoft.com/office/powerpoint/2010/main" val="376255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neurons can also be turned on to cause the effect of adding more trees to images, as shown in these examples.</a:t>
            </a:r>
          </a:p>
          <a:p>
            <a:endParaRPr lang="en-US" dirty="0"/>
          </a:p>
          <a:p>
            <a:r>
              <a:rPr lang="en-US" dirty="0"/>
              <a:t>In summary - these are the two methods the paper uses for understanding the individual neurons in a network.</a:t>
            </a:r>
          </a:p>
          <a:p>
            <a:endParaRPr lang="en-US" dirty="0"/>
          </a:p>
          <a:p>
            <a:pPr marL="457200" indent="-457200">
              <a:buAutoNum type="arabicParenBoth"/>
            </a:pPr>
            <a:r>
              <a:rPr lang="en-US" dirty="0"/>
              <a:t>Dissection, which looks for correlations between individual units and semantic concepts</a:t>
            </a:r>
          </a:p>
          <a:p>
            <a:pPr marL="457200" indent="-457200">
              <a:buAutoNum type="arabicParenBoth"/>
            </a:pPr>
            <a:r>
              <a:rPr lang="en-US" dirty="0"/>
              <a:t>Intervention, which measures the effect of turning on and off a group of units on the concepts in the output.</a:t>
            </a:r>
          </a:p>
        </p:txBody>
      </p:sp>
      <p:sp>
        <p:nvSpPr>
          <p:cNvPr id="4" name="Slide Number Placeholder 3"/>
          <p:cNvSpPr>
            <a:spLocks noGrp="1"/>
          </p:cNvSpPr>
          <p:nvPr>
            <p:ph type="sldNum" sz="quarter" idx="5"/>
          </p:nvPr>
        </p:nvSpPr>
        <p:spPr/>
        <p:txBody>
          <a:bodyPr/>
          <a:lstStyle/>
          <a:p>
            <a:fld id="{267FEA5E-F7F5-4500-A602-A04F11FD5847}" type="slidenum">
              <a:rPr lang="es-ES" smtClean="0"/>
              <a:t>23</a:t>
            </a:fld>
            <a:endParaRPr lang="es-ES" dirty="0"/>
          </a:p>
        </p:txBody>
      </p:sp>
    </p:spTree>
    <p:extLst>
      <p:ext uri="{BB962C8B-B14F-4D97-AF65-F5344CB8AC3E}">
        <p14:creationId xmlns:p14="http://schemas.microsoft.com/office/powerpoint/2010/main" val="139182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start by sampling a bunch of random z, and running the generator.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Since we’re interested in the internal neurons, we split the generator at a specific layer, and examine the intermediate outputs of that layer.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 paper uses “r” to denote the representation (the intermediate output) of the layer of interest.</a:t>
            </a:r>
          </a:p>
        </p:txBody>
      </p:sp>
      <p:sp>
        <p:nvSpPr>
          <p:cNvPr id="4" name="Slide Number Placeholder 3"/>
          <p:cNvSpPr>
            <a:spLocks noGrp="1"/>
          </p:cNvSpPr>
          <p:nvPr>
            <p:ph type="sldNum" sz="quarter" idx="10"/>
          </p:nvPr>
        </p:nvSpPr>
        <p:spPr/>
        <p:txBody>
          <a:bodyPr/>
          <a:lstStyle/>
          <a:p>
            <a:fld id="{267FEA5E-F7F5-4500-A602-A04F11FD5847}" type="slidenum">
              <a:rPr lang="es-ES" smtClean="0"/>
              <a:t>6</a:t>
            </a:fld>
            <a:endParaRPr lang="es-ES" dirty="0"/>
          </a:p>
        </p:txBody>
      </p:sp>
    </p:spTree>
    <p:extLst>
      <p:ext uri="{BB962C8B-B14F-4D97-AF65-F5344CB8AC3E}">
        <p14:creationId xmlns:p14="http://schemas.microsoft.com/office/powerpoint/2010/main" val="195952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difference in the amount of trees in the output when our variables are forced on, and when they are forced off, is called the “Causal Effect.”</a:t>
            </a:r>
          </a:p>
          <a:p>
            <a:endParaRPr lang="en-US" sz="2000" dirty="0"/>
          </a:p>
          <a:p>
            <a:r>
              <a:rPr lang="en-US" sz="2000" dirty="0"/>
              <a:t>We can test this over a large sample of images and quantify the results as the “average causal effect”.</a:t>
            </a:r>
          </a:p>
          <a:p>
            <a:endParaRPr lang="en-US" sz="2000" dirty="0"/>
          </a:p>
          <a:p>
            <a:r>
              <a:rPr lang="en-US" sz="2000" dirty="0"/>
              <a:t>As a detail, we can also force a single neuron on and off (that is, just one pixel of the </a:t>
            </a:r>
            <a:r>
              <a:rPr lang="en-US" sz="2000" dirty="0" err="1"/>
              <a:t>featuremap</a:t>
            </a:r>
            <a:r>
              <a:rPr lang="en-US" sz="2000" dirty="0"/>
              <a:t>) and measure its local effects as well.</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28</a:t>
            </a:fld>
            <a:endParaRPr lang="es-ES" dirty="0"/>
          </a:p>
        </p:txBody>
      </p:sp>
    </p:spTree>
    <p:extLst>
      <p:ext uri="{BB962C8B-B14F-4D97-AF65-F5344CB8AC3E}">
        <p14:creationId xmlns:p14="http://schemas.microsoft.com/office/powerpoint/2010/main" val="39377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find by dissection?  The first thing we notice is that the neurons that emerge inside a GAN generator are pretty relevant to the scenes on which it was trained.  For example, a conference room generator will have a neuron for conference tables, another for persons, another for seats.</a:t>
            </a:r>
          </a:p>
          <a:p>
            <a:endParaRPr lang="en-US" dirty="0"/>
          </a:p>
          <a:p>
            <a:r>
              <a:rPr lang="en-US" dirty="0"/>
              <a:t>Actually it will have several units for each of the above.  So to visualize the distribution of such concept-correlated units, the paper shows several graphs.  Here you can see many units for ceilings, walls, persons, tables, seats, floor, etc.</a:t>
            </a:r>
          </a:p>
        </p:txBody>
      </p:sp>
      <p:sp>
        <p:nvSpPr>
          <p:cNvPr id="4" name="Slide Number Placeholder 3"/>
          <p:cNvSpPr>
            <a:spLocks noGrp="1"/>
          </p:cNvSpPr>
          <p:nvPr>
            <p:ph type="sldNum" sz="quarter" idx="5"/>
          </p:nvPr>
        </p:nvSpPr>
        <p:spPr/>
        <p:txBody>
          <a:bodyPr/>
          <a:lstStyle/>
          <a:p>
            <a:fld id="{267FEA5E-F7F5-4500-A602-A04F11FD5847}" type="slidenum">
              <a:rPr lang="es-ES" smtClean="0"/>
              <a:t>34</a:t>
            </a:fld>
            <a:endParaRPr lang="es-ES" dirty="0"/>
          </a:p>
        </p:txBody>
      </p:sp>
    </p:spTree>
    <p:extLst>
      <p:ext uri="{BB962C8B-B14F-4D97-AF65-F5344CB8AC3E}">
        <p14:creationId xmlns:p14="http://schemas.microsoft.com/office/powerpoint/2010/main" val="343273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Switching the set of training images will result in neurons that learn different things.  In a dining room, windows and chairs are more prominent.</a:t>
            </a:r>
          </a:p>
        </p:txBody>
      </p:sp>
      <p:sp>
        <p:nvSpPr>
          <p:cNvPr id="4" name="Slide Number Placeholder 3"/>
          <p:cNvSpPr>
            <a:spLocks noGrp="1"/>
          </p:cNvSpPr>
          <p:nvPr>
            <p:ph type="sldNum" sz="quarter" idx="5"/>
          </p:nvPr>
        </p:nvSpPr>
        <p:spPr/>
        <p:txBody>
          <a:bodyPr/>
          <a:lstStyle/>
          <a:p>
            <a:fld id="{267FEA5E-F7F5-4500-A602-A04F11FD5847}" type="slidenum">
              <a:rPr lang="es-ES" smtClean="0"/>
              <a:t>35</a:t>
            </a:fld>
            <a:endParaRPr lang="es-ES" dirty="0"/>
          </a:p>
        </p:txBody>
      </p:sp>
    </p:spTree>
    <p:extLst>
      <p:ext uri="{BB962C8B-B14F-4D97-AF65-F5344CB8AC3E}">
        <p14:creationId xmlns:p14="http://schemas.microsoft.com/office/powerpoint/2010/main" val="37072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kitchen, we see work surfaces (countertops) and stove-tops.</a:t>
            </a:r>
          </a:p>
          <a:p>
            <a:endParaRPr lang="en-US" dirty="0"/>
          </a:p>
          <a:p>
            <a:r>
              <a:rPr lang="en-US" dirty="0"/>
              <a:t>In outdoor churches we get things like grass, tree, domes, and doors.</a:t>
            </a:r>
          </a:p>
        </p:txBody>
      </p:sp>
      <p:sp>
        <p:nvSpPr>
          <p:cNvPr id="4" name="Slide Number Placeholder 3"/>
          <p:cNvSpPr>
            <a:spLocks noGrp="1"/>
          </p:cNvSpPr>
          <p:nvPr>
            <p:ph type="sldNum" sz="quarter" idx="5"/>
          </p:nvPr>
        </p:nvSpPr>
        <p:spPr/>
        <p:txBody>
          <a:bodyPr/>
          <a:lstStyle/>
          <a:p>
            <a:fld id="{267FEA5E-F7F5-4500-A602-A04F11FD5847}" type="slidenum">
              <a:rPr lang="es-ES" smtClean="0"/>
              <a:t>36</a:t>
            </a:fld>
            <a:endParaRPr lang="es-ES" dirty="0"/>
          </a:p>
        </p:txBody>
      </p:sp>
    </p:spTree>
    <p:extLst>
      <p:ext uri="{BB962C8B-B14F-4D97-AF65-F5344CB8AC3E}">
        <p14:creationId xmlns:p14="http://schemas.microsoft.com/office/powerpoint/2010/main" val="286342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dissection to get some intuition about the effect of training a GAN with different training methods.</a:t>
            </a:r>
          </a:p>
          <a:p>
            <a:endParaRPr lang="en-US" dirty="0"/>
          </a:p>
          <a:p>
            <a:r>
              <a:rPr lang="en-US" dirty="0"/>
              <a:t>Here we examine a progressive GAN trained without two of the key tricks introduced by </a:t>
            </a:r>
            <a:r>
              <a:rPr lang="en-US" dirty="0" err="1"/>
              <a:t>Karras</a:t>
            </a:r>
            <a:r>
              <a:rPr lang="en-US" dirty="0"/>
              <a:t>.  This GAN was trained without minibatch statistics and without </a:t>
            </a:r>
            <a:r>
              <a:rPr lang="en-US" dirty="0" err="1"/>
              <a:t>pixewisel</a:t>
            </a:r>
            <a:r>
              <a:rPr lang="en-US" dirty="0"/>
              <a:t> normalization.  You can see qualitatively that the images don’t look that great.   You can also see what concepts are learned by individual units.</a:t>
            </a:r>
          </a:p>
        </p:txBody>
      </p:sp>
      <p:sp>
        <p:nvSpPr>
          <p:cNvPr id="4" name="Slide Number Placeholder 3"/>
          <p:cNvSpPr>
            <a:spLocks noGrp="1"/>
          </p:cNvSpPr>
          <p:nvPr>
            <p:ph type="sldNum" sz="quarter" idx="5"/>
          </p:nvPr>
        </p:nvSpPr>
        <p:spPr/>
        <p:txBody>
          <a:bodyPr/>
          <a:lstStyle/>
          <a:p>
            <a:fld id="{267FEA5E-F7F5-4500-A602-A04F11FD5847}" type="slidenum">
              <a:rPr lang="es-ES" smtClean="0"/>
              <a:t>37</a:t>
            </a:fld>
            <a:endParaRPr lang="es-ES" dirty="0"/>
          </a:p>
        </p:txBody>
      </p:sp>
    </p:spTree>
    <p:extLst>
      <p:ext uri="{BB962C8B-B14F-4D97-AF65-F5344CB8AC3E}">
        <p14:creationId xmlns:p14="http://schemas.microsoft.com/office/powerpoint/2010/main" val="2925005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Karras</a:t>
            </a:r>
            <a:r>
              <a:rPr lang="en-US" dirty="0"/>
              <a:t> introduced a training method they call “minibatch standard deviations” where the discriminator gets access to simple second-order statistics over the sample.  The justification is to try to avoid mode collapse.</a:t>
            </a:r>
          </a:p>
          <a:p>
            <a:endParaRPr lang="en-US" dirty="0"/>
          </a:p>
          <a:p>
            <a:r>
              <a:rPr lang="en-US" dirty="0"/>
              <a:t>Using dissection we can see that the effect is pretty pronounced: lots more concepts emerge in individual units, and also more units overall are good matches for concepts.</a:t>
            </a:r>
          </a:p>
        </p:txBody>
      </p:sp>
      <p:sp>
        <p:nvSpPr>
          <p:cNvPr id="4" name="Slide Number Placeholder 3"/>
          <p:cNvSpPr>
            <a:spLocks noGrp="1"/>
          </p:cNvSpPr>
          <p:nvPr>
            <p:ph type="sldNum" sz="quarter" idx="5"/>
          </p:nvPr>
        </p:nvSpPr>
        <p:spPr/>
        <p:txBody>
          <a:bodyPr/>
          <a:lstStyle/>
          <a:p>
            <a:fld id="{267FEA5E-F7F5-4500-A602-A04F11FD5847}" type="slidenum">
              <a:rPr lang="es-ES" smtClean="0"/>
              <a:t>38</a:t>
            </a:fld>
            <a:endParaRPr lang="es-ES" dirty="0"/>
          </a:p>
        </p:txBody>
      </p:sp>
    </p:spTree>
    <p:extLst>
      <p:ext uri="{BB962C8B-B14F-4D97-AF65-F5344CB8AC3E}">
        <p14:creationId xmlns:p14="http://schemas.microsoft.com/office/powerpoint/2010/main" val="117284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Karras</a:t>
            </a:r>
            <a:r>
              <a:rPr lang="en-US" dirty="0"/>
              <a:t> improves stability by adding “pixelwise normalization”.  This continues to increase the number of units that match concepts well.</a:t>
            </a:r>
          </a:p>
          <a:p>
            <a:endParaRPr lang="en-US" dirty="0"/>
          </a:p>
          <a:p>
            <a:r>
              <a:rPr lang="en-US" dirty="0"/>
              <a:t>Each of the measurements of SWD is a measure of how realistic the output distribution is (it’s a comparison of the distance between image statistics of the synthesized distribution and those of the true distribution, so lower is better).  The better models also have more units that match semantics.</a:t>
            </a:r>
          </a:p>
          <a:p>
            <a:endParaRPr lang="en-US" dirty="0"/>
          </a:p>
          <a:p>
            <a:r>
              <a:rPr lang="en-US" dirty="0"/>
              <a:t>In other words, it seems that these methods for improving the output of a GAN also improve its ability to recognize and compose images out of objects!</a:t>
            </a:r>
          </a:p>
        </p:txBody>
      </p:sp>
      <p:sp>
        <p:nvSpPr>
          <p:cNvPr id="4" name="Slide Number Placeholder 3"/>
          <p:cNvSpPr>
            <a:spLocks noGrp="1"/>
          </p:cNvSpPr>
          <p:nvPr>
            <p:ph type="sldNum" sz="quarter" idx="5"/>
          </p:nvPr>
        </p:nvSpPr>
        <p:spPr/>
        <p:txBody>
          <a:bodyPr/>
          <a:lstStyle/>
          <a:p>
            <a:fld id="{267FEA5E-F7F5-4500-A602-A04F11FD5847}" type="slidenum">
              <a:rPr lang="es-ES" smtClean="0"/>
              <a:t>39</a:t>
            </a:fld>
            <a:endParaRPr lang="es-ES" dirty="0"/>
          </a:p>
        </p:txBody>
      </p:sp>
    </p:spTree>
    <p:extLst>
      <p:ext uri="{BB962C8B-B14F-4D97-AF65-F5344CB8AC3E}">
        <p14:creationId xmlns:p14="http://schemas.microsoft.com/office/powerpoint/2010/main" val="16417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objects represented in a GAN?  We can dissect different layers of a GAN and compare the results.</a:t>
            </a:r>
          </a:p>
          <a:p>
            <a:endParaRPr lang="en-US" dirty="0"/>
          </a:p>
          <a:p>
            <a:r>
              <a:rPr lang="en-US" dirty="0"/>
              <a:t>Interestingly, the output of the first convolutional layer of a GAN does not have object concepts in individual units.</a:t>
            </a:r>
          </a:p>
          <a:p>
            <a:endParaRPr lang="en-US" dirty="0"/>
          </a:p>
          <a:p>
            <a:r>
              <a:rPr lang="en-US" dirty="0"/>
              <a:t>That’s not to say the information about objects isn’t in there.  By definition, everything output by the GAN is derived from the representation, so the object information must be inside there.  However, it’s not clearly represented at this layer.  There are very few individual units that correspond to object concepts (just a couple units that seem to correlate with ceilings).</a:t>
            </a:r>
          </a:p>
        </p:txBody>
      </p:sp>
      <p:sp>
        <p:nvSpPr>
          <p:cNvPr id="4" name="Slide Number Placeholder 3"/>
          <p:cNvSpPr>
            <a:spLocks noGrp="1"/>
          </p:cNvSpPr>
          <p:nvPr>
            <p:ph type="sldNum" sz="quarter" idx="5"/>
          </p:nvPr>
        </p:nvSpPr>
        <p:spPr/>
        <p:txBody>
          <a:bodyPr/>
          <a:lstStyle/>
          <a:p>
            <a:fld id="{267FEA5E-F7F5-4500-A602-A04F11FD5847}" type="slidenum">
              <a:rPr lang="es-ES" smtClean="0"/>
              <a:t>40</a:t>
            </a:fld>
            <a:endParaRPr lang="es-ES" dirty="0"/>
          </a:p>
        </p:txBody>
      </p:sp>
    </p:spTree>
    <p:extLst>
      <p:ext uri="{BB962C8B-B14F-4D97-AF65-F5344CB8AC3E}">
        <p14:creationId xmlns:p14="http://schemas.microsoft.com/office/powerpoint/2010/main" val="5717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as you move down to layer 4 and beyond, you get a significant number of units that correlate well with objects and object parts.</a:t>
            </a:r>
          </a:p>
        </p:txBody>
      </p:sp>
      <p:sp>
        <p:nvSpPr>
          <p:cNvPr id="4" name="Slide Number Placeholder 3"/>
          <p:cNvSpPr>
            <a:spLocks noGrp="1"/>
          </p:cNvSpPr>
          <p:nvPr>
            <p:ph type="sldNum" sz="quarter" idx="5"/>
          </p:nvPr>
        </p:nvSpPr>
        <p:spPr/>
        <p:txBody>
          <a:bodyPr/>
          <a:lstStyle/>
          <a:p>
            <a:fld id="{267FEA5E-F7F5-4500-A602-A04F11FD5847}" type="slidenum">
              <a:rPr lang="es-ES" smtClean="0"/>
              <a:t>41</a:t>
            </a:fld>
            <a:endParaRPr lang="es-ES" dirty="0"/>
          </a:p>
        </p:txBody>
      </p:sp>
    </p:spTree>
    <p:extLst>
      <p:ext uri="{BB962C8B-B14F-4D97-AF65-F5344CB8AC3E}">
        <p14:creationId xmlns:p14="http://schemas.microsoft.com/office/powerpoint/2010/main" val="235675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further down reveals units that are more correlated with textures, colors, and edges.</a:t>
            </a:r>
          </a:p>
          <a:p>
            <a:endParaRPr lang="en-US" dirty="0"/>
          </a:p>
          <a:p>
            <a:r>
              <a:rPr lang="en-US" dirty="0"/>
              <a:t>This is a similar picture to what has been seen before in classification convnets, but in reverse.  As you get near the end of the network, you get closer to the pixels, and the convolution channels are dealing in pixel-related details.</a:t>
            </a:r>
          </a:p>
          <a:p>
            <a:endParaRPr lang="en-US" dirty="0"/>
          </a:p>
          <a:p>
            <a:r>
              <a:rPr lang="en-US" dirty="0"/>
              <a:t>Earlier in the network the units are more concerned about high-level concepts.  Interestingly, if you go back too early, the concepts vanish again.</a:t>
            </a:r>
          </a:p>
        </p:txBody>
      </p:sp>
      <p:sp>
        <p:nvSpPr>
          <p:cNvPr id="4" name="Slide Number Placeholder 3"/>
          <p:cNvSpPr>
            <a:spLocks noGrp="1"/>
          </p:cNvSpPr>
          <p:nvPr>
            <p:ph type="sldNum" sz="quarter" idx="5"/>
          </p:nvPr>
        </p:nvSpPr>
        <p:spPr/>
        <p:txBody>
          <a:bodyPr/>
          <a:lstStyle/>
          <a:p>
            <a:fld id="{267FEA5E-F7F5-4500-A602-A04F11FD5847}" type="slidenum">
              <a:rPr lang="es-ES" smtClean="0"/>
              <a:t>42</a:t>
            </a:fld>
            <a:endParaRPr lang="es-ES" dirty="0"/>
          </a:p>
        </p:txBody>
      </p:sp>
    </p:spTree>
    <p:extLst>
      <p:ext uri="{BB962C8B-B14F-4D97-AF65-F5344CB8AC3E}">
        <p14:creationId xmlns:p14="http://schemas.microsoft.com/office/powerpoint/2010/main" val="153268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Completing the generator will generate a synthetic image (a generated outdoor church is shown here).</a:t>
            </a:r>
          </a:p>
        </p:txBody>
      </p:sp>
      <p:sp>
        <p:nvSpPr>
          <p:cNvPr id="4" name="Slide Number Placeholder 3"/>
          <p:cNvSpPr>
            <a:spLocks noGrp="1"/>
          </p:cNvSpPr>
          <p:nvPr>
            <p:ph type="sldNum" sz="quarter" idx="10"/>
          </p:nvPr>
        </p:nvSpPr>
        <p:spPr/>
        <p:txBody>
          <a:bodyPr/>
          <a:lstStyle/>
          <a:p>
            <a:fld id="{267FEA5E-F7F5-4500-A602-A04F11FD5847}" type="slidenum">
              <a:rPr lang="es-ES" smtClean="0"/>
              <a:t>7</a:t>
            </a:fld>
            <a:endParaRPr lang="es-ES" dirty="0"/>
          </a:p>
        </p:txBody>
      </p:sp>
    </p:spTree>
    <p:extLst>
      <p:ext uri="{BB962C8B-B14F-4D97-AF65-F5344CB8AC3E}">
        <p14:creationId xmlns:p14="http://schemas.microsoft.com/office/powerpoint/2010/main" val="475404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 benefits come of the study of individual units?</a:t>
            </a:r>
          </a:p>
          <a:p>
            <a:endParaRPr lang="en-US" dirty="0"/>
          </a:p>
          <a:p>
            <a:r>
              <a:rPr lang="en-US" dirty="0"/>
              <a:t>Yes!  We apply the idea towards debugging GANs.  By examining the top-activating regions of units, we noticed that some units consistency activate on these buggy “artifact” image regions that are output occasionally.</a:t>
            </a:r>
          </a:p>
          <a:p>
            <a:endParaRPr lang="en-US" dirty="0"/>
          </a:p>
          <a:p>
            <a:r>
              <a:rPr lang="en-US" dirty="0"/>
              <a:t>Then interestingly, if you zero the top 20 such units and examine the modified output, the image quality improves!  Here are a couple examples.</a:t>
            </a:r>
          </a:p>
          <a:p>
            <a:endParaRPr lang="en-US" dirty="0"/>
          </a:p>
          <a:p>
            <a:r>
              <a:rPr lang="en-US" dirty="0"/>
              <a:t>We have verified this improvement in a number of ways such as using FID and by polling AMT workers.</a:t>
            </a:r>
          </a:p>
          <a:p>
            <a:endParaRPr lang="en-US" dirty="0"/>
          </a:p>
          <a:p>
            <a:r>
              <a:rPr lang="en-US" dirty="0"/>
              <a:t>In the main paper the 20 artifact-causing units were found manually, but in the supplement we also describe a way to identify artifact-causing units by evaluating FID directly in a per-unit fashion by looking at a skewed distribution of generated images on which each individual unit fires the strongest.</a:t>
            </a:r>
          </a:p>
        </p:txBody>
      </p:sp>
      <p:sp>
        <p:nvSpPr>
          <p:cNvPr id="4" name="Slide Number Placeholder 3"/>
          <p:cNvSpPr>
            <a:spLocks noGrp="1"/>
          </p:cNvSpPr>
          <p:nvPr>
            <p:ph type="sldNum" sz="quarter" idx="10"/>
          </p:nvPr>
        </p:nvSpPr>
        <p:spPr/>
        <p:txBody>
          <a:bodyPr/>
          <a:lstStyle/>
          <a:p>
            <a:fld id="{267FEA5E-F7F5-4500-A602-A04F11FD5847}" type="slidenum">
              <a:rPr lang="es-ES" smtClean="0"/>
              <a:t>43</a:t>
            </a:fld>
            <a:endParaRPr lang="es-ES" dirty="0"/>
          </a:p>
        </p:txBody>
      </p:sp>
    </p:spTree>
    <p:extLst>
      <p:ext uri="{BB962C8B-B14F-4D97-AF65-F5344CB8AC3E}">
        <p14:creationId xmlns:p14="http://schemas.microsoft.com/office/powerpoint/2010/main" val="1277020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Other things can also be removed from images, not just buggy artifacts.</a:t>
            </a:r>
          </a:p>
          <a:p>
            <a:endParaRPr lang="en-US" sz="2000" dirty="0"/>
          </a:p>
          <a:p>
            <a:r>
              <a:rPr lang="en-US" sz="2000" dirty="0"/>
              <a:t>For example, here we show the removal of various objects from conference rooms: people, curtains, windows, tables and chairs.</a:t>
            </a:r>
          </a:p>
          <a:p>
            <a:endParaRPr lang="en-US" sz="2000" dirty="0"/>
          </a:p>
          <a:p>
            <a:r>
              <a:rPr lang="en-US" sz="2000" dirty="0"/>
              <a:t>Each of the causal effects can be measured, and actually, we find that tables and chairs cannot be removed very easily from conference rooms.  The measure of average causal effects is the portion of object pixels that are removed when 20 neurons are turned off.</a:t>
            </a:r>
          </a:p>
          <a:p>
            <a:endParaRPr lang="en-US" sz="2000" dirty="0"/>
          </a:p>
          <a:p>
            <a:r>
              <a:rPr lang="en-US" sz="2000" dirty="0"/>
              <a:t>So the interventions are providing some information about the structure of the model that the GAN has learned.  It knows that people and windows and curtains are optional. But somehow, in a conference room, tables and chairs are less optional.</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46</a:t>
            </a:fld>
            <a:endParaRPr lang="es-ES" dirty="0"/>
          </a:p>
        </p:txBody>
      </p:sp>
    </p:spTree>
    <p:extLst>
      <p:ext uri="{BB962C8B-B14F-4D97-AF65-F5344CB8AC3E}">
        <p14:creationId xmlns:p14="http://schemas.microsoft.com/office/powerpoint/2010/main" val="194008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Does the optionality of windows have to do with the pixels or the context?  Looking at removal of windows in a bunch of different scene types, it appears that it has to do with the context.  That is, windows are easy to remove from conference rooms, kitchens, and churches, but hard to remove from bedrooms or living rooms.</a:t>
            </a:r>
          </a:p>
          <a:p>
            <a:endParaRPr lang="en-US" sz="2000" dirty="0"/>
          </a:p>
          <a:p>
            <a:r>
              <a:rPr lang="en-US" sz="2000" dirty="0"/>
              <a:t>It seems that within a model of living rooms and bedrooms, windows are not very optional.</a:t>
            </a:r>
          </a:p>
          <a:p>
            <a:endParaRPr lang="en-US" sz="2000" dirty="0"/>
          </a:p>
          <a:p>
            <a:r>
              <a:rPr lang="en-US" sz="2000" dirty="0"/>
              <a:t>Did you know that modern building codes require bedrooms to have a window for fire safety reasons?</a:t>
            </a:r>
          </a:p>
          <a:p>
            <a:endParaRPr lang="en-US" sz="2000" dirty="0"/>
          </a:p>
          <a:p>
            <a:r>
              <a:rPr lang="en-US" sz="2000" dirty="0"/>
              <a:t>Somehow the GAN seems to have caught on to that pattern.</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47</a:t>
            </a:fld>
            <a:endParaRPr lang="es-ES" dirty="0"/>
          </a:p>
        </p:txBody>
      </p:sp>
    </p:spTree>
    <p:extLst>
      <p:ext uri="{BB962C8B-B14F-4D97-AF65-F5344CB8AC3E}">
        <p14:creationId xmlns:p14="http://schemas.microsoft.com/office/powerpoint/2010/main" val="205153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Objects can also be inserted by activating neurons.</a:t>
            </a:r>
          </a:p>
          <a:p>
            <a:endParaRPr lang="en-US" sz="2000" dirty="0"/>
          </a:p>
          <a:p>
            <a:r>
              <a:rPr lang="en-US" sz="2000" dirty="0"/>
              <a:t>In this experiment, 20 door neurons are identified and activated.  The exact same activation levels are used for a variety of </a:t>
            </a:r>
            <a:r>
              <a:rPr lang="en-US" sz="2000" dirty="0" err="1"/>
              <a:t>featuremap</a:t>
            </a:r>
            <a:r>
              <a:rPr lang="en-US" sz="2000" dirty="0"/>
              <a:t> pixels.</a:t>
            </a:r>
          </a:p>
          <a:p>
            <a:r>
              <a:rPr lang="en-US" sz="2000" dirty="0"/>
              <a:t>Those pixels where the intervention actually works are highlighted in yellow, and the results from an intervention are shown to the right.</a:t>
            </a:r>
          </a:p>
          <a:p>
            <a:endParaRPr lang="en-US" sz="2000" dirty="0"/>
          </a:p>
          <a:p>
            <a:r>
              <a:rPr lang="en-US" sz="2000" dirty="0"/>
              <a:t>Notice that even though the activation is the same in each case, the doors that are output look very different, and are sensitive to context, with different sizes, shapes, colors, and materials.</a:t>
            </a:r>
          </a:p>
          <a:p>
            <a:endParaRPr lang="en-US" sz="2000" dirty="0"/>
          </a:p>
          <a:p>
            <a:r>
              <a:rPr lang="en-US" sz="2000" dirty="0"/>
              <a:t>The other interesting thing is that calling for a door in the wrong location will result in very little changes in the image.  The graph shows that while you can insert a door in a brick wall in a building, or in the location where many windows are, you can’t insert a door in the sky.</a:t>
            </a:r>
          </a:p>
        </p:txBody>
      </p:sp>
      <p:sp>
        <p:nvSpPr>
          <p:cNvPr id="4" name="Slide Number Placeholder 3"/>
          <p:cNvSpPr>
            <a:spLocks noGrp="1"/>
          </p:cNvSpPr>
          <p:nvPr>
            <p:ph type="sldNum" sz="quarter" idx="10"/>
          </p:nvPr>
        </p:nvSpPr>
        <p:spPr/>
        <p:txBody>
          <a:bodyPr/>
          <a:lstStyle/>
          <a:p>
            <a:fld id="{267FEA5E-F7F5-4500-A602-A04F11FD5847}" type="slidenum">
              <a:rPr lang="es-ES" smtClean="0"/>
              <a:t>48</a:t>
            </a:fld>
            <a:endParaRPr lang="es-ES" dirty="0"/>
          </a:p>
        </p:txBody>
      </p:sp>
    </p:spTree>
    <p:extLst>
      <p:ext uri="{BB962C8B-B14F-4D97-AF65-F5344CB8AC3E}">
        <p14:creationId xmlns:p14="http://schemas.microsoft.com/office/powerpoint/2010/main" val="138285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 representation r will contain the output of every neuron of a layer.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Since this is a fully convolutional net, the individual neurons of the layer are organized into convolutional channels, where each pixel of a channel behaves according to the same local rules as every other pixel in the channel.  So to understand a neuron, we really want to understand a single convolutional channel.</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call a convolutional channel a “unit”.  One unit of the representation forms a heat map over the image.</a:t>
            </a:r>
          </a:p>
        </p:txBody>
      </p:sp>
      <p:sp>
        <p:nvSpPr>
          <p:cNvPr id="4" name="Slide Number Placeholder 3"/>
          <p:cNvSpPr>
            <a:spLocks noGrp="1"/>
          </p:cNvSpPr>
          <p:nvPr>
            <p:ph type="sldNum" sz="quarter" idx="10"/>
          </p:nvPr>
        </p:nvSpPr>
        <p:spPr/>
        <p:txBody>
          <a:bodyPr/>
          <a:lstStyle/>
          <a:p>
            <a:fld id="{267FEA5E-F7F5-4500-A602-A04F11FD5847}" type="slidenum">
              <a:rPr lang="es-ES" smtClean="0"/>
              <a:t>8</a:t>
            </a:fld>
            <a:endParaRPr lang="es-ES" dirty="0"/>
          </a:p>
        </p:txBody>
      </p:sp>
    </p:spTree>
    <p:extLst>
      <p:ext uri="{BB962C8B-B14F-4D97-AF65-F5344CB8AC3E}">
        <p14:creationId xmlns:p14="http://schemas.microsoft.com/office/powerpoint/2010/main" val="153405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test correlations to human-understandable concepts, we use a pretrained segmentation network to label pixels in the generated image.</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Here all the tree pixels are labeled.</a:t>
            </a:r>
          </a:p>
        </p:txBody>
      </p:sp>
      <p:sp>
        <p:nvSpPr>
          <p:cNvPr id="4" name="Slide Number Placeholder 3"/>
          <p:cNvSpPr>
            <a:spLocks noGrp="1"/>
          </p:cNvSpPr>
          <p:nvPr>
            <p:ph type="sldNum" sz="quarter" idx="10"/>
          </p:nvPr>
        </p:nvSpPr>
        <p:spPr/>
        <p:txBody>
          <a:bodyPr/>
          <a:lstStyle/>
          <a:p>
            <a:fld id="{267FEA5E-F7F5-4500-A602-A04F11FD5847}" type="slidenum">
              <a:rPr lang="es-ES" smtClean="0"/>
              <a:t>9</a:t>
            </a:fld>
            <a:endParaRPr lang="es-ES" dirty="0"/>
          </a:p>
        </p:txBody>
      </p:sp>
    </p:spTree>
    <p:extLst>
      <p:ext uri="{BB962C8B-B14F-4D97-AF65-F5344CB8AC3E}">
        <p14:creationId xmlns:p14="http://schemas.microsoft.com/office/powerpoint/2010/main" val="179581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Then we ask “how well does a single representation unit solve the same problem as a segmentation network?”</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use a single unit to solve a segmentation, we just </a:t>
            </a:r>
            <a:r>
              <a:rPr lang="en-US" sz="2000" dirty="0" err="1"/>
              <a:t>upsample</a:t>
            </a:r>
            <a:r>
              <a:rPr lang="en-US" sz="2000" dirty="0"/>
              <a:t> the representation unit, and cuts the response at a fixed threshold.</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(How to </a:t>
            </a:r>
            <a:r>
              <a:rPr lang="en-US" sz="2000" dirty="0" err="1"/>
              <a:t>upsample</a:t>
            </a:r>
            <a:r>
              <a:rPr lang="en-US" sz="2000" dirty="0"/>
              <a:t>?  Just bilinear interpolation.  Which threshold?  It’s possible to do the analysis by just choosing a naïve fixed threshold such as the top 1%ile level for the unit, but the paper makes a slightly different choice that maximizes relative mutual information between the feature and the segmentation label being matched.)</a:t>
            </a:r>
          </a:p>
        </p:txBody>
      </p:sp>
      <p:sp>
        <p:nvSpPr>
          <p:cNvPr id="4" name="Slide Number Placeholder 3"/>
          <p:cNvSpPr>
            <a:spLocks noGrp="1"/>
          </p:cNvSpPr>
          <p:nvPr>
            <p:ph type="sldNum" sz="quarter" idx="10"/>
          </p:nvPr>
        </p:nvSpPr>
        <p:spPr/>
        <p:txBody>
          <a:bodyPr/>
          <a:lstStyle/>
          <a:p>
            <a:fld id="{267FEA5E-F7F5-4500-A602-A04F11FD5847}" type="slidenum">
              <a:rPr lang="es-ES" smtClean="0"/>
              <a:t>10</a:t>
            </a:fld>
            <a:endParaRPr lang="es-ES" dirty="0"/>
          </a:p>
        </p:txBody>
      </p:sp>
    </p:spTree>
    <p:extLst>
      <p:ext uri="{BB962C8B-B14F-4D97-AF65-F5344CB8AC3E}">
        <p14:creationId xmlns:p14="http://schemas.microsoft.com/office/powerpoint/2010/main" val="188485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Then each unit is a little segmentation solution.  A standard way to measure segmentation accuracy is </a:t>
            </a:r>
            <a:r>
              <a:rPr lang="en-US" sz="2000" dirty="0" err="1"/>
              <a:t>IoU</a:t>
            </a:r>
            <a:r>
              <a:rPr lang="en-US" sz="2000" dirty="0"/>
              <a:t>, so we use that to quantify how well the network is at solving each segmentation problem.</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be precise, we measure the </a:t>
            </a:r>
            <a:r>
              <a:rPr lang="en-US" sz="2000" dirty="0" err="1"/>
              <a:t>IoU</a:t>
            </a:r>
            <a:r>
              <a:rPr lang="en-US" sz="2000" dirty="0"/>
              <a:t> between the segmentation network (treating it as a ground truth) and the </a:t>
            </a:r>
            <a:r>
              <a:rPr lang="en-US" sz="2000" dirty="0" err="1"/>
              <a:t>upsampled</a:t>
            </a:r>
            <a:r>
              <a:rPr lang="en-US" sz="2000" dirty="0"/>
              <a:t> </a:t>
            </a:r>
            <a:r>
              <a:rPr lang="en-US" sz="2000" dirty="0" err="1"/>
              <a:t>thresholded</a:t>
            </a:r>
            <a:r>
              <a:rPr lang="en-US" sz="2000" dirty="0"/>
              <a:t> unit.</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Examining every unit and every segmentation concept, we can identify units that seem to correlate with an object class.  For example, this unit seems to indicate trees.</a:t>
            </a:r>
          </a:p>
        </p:txBody>
      </p:sp>
      <p:sp>
        <p:nvSpPr>
          <p:cNvPr id="4" name="Slide Number Placeholder 3"/>
          <p:cNvSpPr>
            <a:spLocks noGrp="1"/>
          </p:cNvSpPr>
          <p:nvPr>
            <p:ph type="sldNum" sz="quarter" idx="10"/>
          </p:nvPr>
        </p:nvSpPr>
        <p:spPr/>
        <p:txBody>
          <a:bodyPr/>
          <a:lstStyle/>
          <a:p>
            <a:fld id="{267FEA5E-F7F5-4500-A602-A04F11FD5847}" type="slidenum">
              <a:rPr lang="es-ES" smtClean="0"/>
              <a:t>11</a:t>
            </a:fld>
            <a:endParaRPr lang="es-ES" dirty="0"/>
          </a:p>
        </p:txBody>
      </p:sp>
    </p:spTree>
    <p:extLst>
      <p:ext uri="{BB962C8B-B14F-4D97-AF65-F5344CB8AC3E}">
        <p14:creationId xmlns:p14="http://schemas.microsoft.com/office/powerpoint/2010/main" val="38673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IoU</a:t>
            </a:r>
            <a:r>
              <a:rPr lang="en-US" dirty="0"/>
              <a:t> scores can be pretty good (e.g., &gt; 0.3 for the best units), especially considering that the units emerge from a completely unsupervised training process.</a:t>
            </a:r>
          </a:p>
          <a:p>
            <a:endParaRPr lang="en-US" dirty="0"/>
          </a:p>
          <a:p>
            <a:r>
              <a:rPr lang="en-US" dirty="0"/>
              <a:t>This is pretty suggestive that the network is not just memorizing.</a:t>
            </a:r>
          </a:p>
          <a:p>
            <a:endParaRPr lang="en-US" dirty="0"/>
          </a:p>
          <a:p>
            <a:r>
              <a:rPr lang="en-US" dirty="0"/>
              <a:t>It suggests that the network is actually learning the structure of a scene and how it is made of different types of objects.</a:t>
            </a:r>
          </a:p>
        </p:txBody>
      </p:sp>
      <p:sp>
        <p:nvSpPr>
          <p:cNvPr id="4" name="Slide Number Placeholder 3"/>
          <p:cNvSpPr>
            <a:spLocks noGrp="1"/>
          </p:cNvSpPr>
          <p:nvPr>
            <p:ph type="sldNum" sz="quarter" idx="5"/>
          </p:nvPr>
        </p:nvSpPr>
        <p:spPr/>
        <p:txBody>
          <a:bodyPr/>
          <a:lstStyle/>
          <a:p>
            <a:fld id="{267FEA5E-F7F5-4500-A602-A04F11FD5847}" type="slidenum">
              <a:rPr lang="es-ES" smtClean="0"/>
              <a:t>12</a:t>
            </a:fld>
            <a:endParaRPr lang="es-ES" dirty="0"/>
          </a:p>
        </p:txBody>
      </p:sp>
    </p:spTree>
    <p:extLst>
      <p:ext uri="{BB962C8B-B14F-4D97-AF65-F5344CB8AC3E}">
        <p14:creationId xmlns:p14="http://schemas.microsoft.com/office/powerpoint/2010/main" val="23603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doesn’t just occur for churches.  Here are some examples from a dining room GAN.  Tables, windows, chandeliers, </a:t>
            </a:r>
            <a:r>
              <a:rPr lang="en-US" dirty="0" err="1"/>
              <a:t>etc</a:t>
            </a:r>
            <a:r>
              <a:rPr lang="en-US" dirty="0"/>
              <a:t> – these all seem to be represented as distinct units.</a:t>
            </a:r>
          </a:p>
          <a:p>
            <a:endParaRPr lang="en-US" dirty="0"/>
          </a:p>
          <a:p>
            <a:r>
              <a:rPr lang="en-US" dirty="0"/>
              <a:t>On the other hand, it is not 1:1.  There are a few dozen units that all correlate with dining room tables in this GAN.</a:t>
            </a:r>
          </a:p>
          <a:p>
            <a:endParaRPr lang="en-US" dirty="0"/>
          </a:p>
          <a:p>
            <a:r>
              <a:rPr lang="en-US" dirty="0"/>
              <a:t>This leads to the next question: since correlation is not the same as causation, can we tell what a neuron is really for?</a:t>
            </a:r>
          </a:p>
        </p:txBody>
      </p:sp>
      <p:sp>
        <p:nvSpPr>
          <p:cNvPr id="4" name="Slide Number Placeholder 3"/>
          <p:cNvSpPr>
            <a:spLocks noGrp="1"/>
          </p:cNvSpPr>
          <p:nvPr>
            <p:ph type="sldNum" sz="quarter" idx="5"/>
          </p:nvPr>
        </p:nvSpPr>
        <p:spPr/>
        <p:txBody>
          <a:bodyPr/>
          <a:lstStyle/>
          <a:p>
            <a:fld id="{267FEA5E-F7F5-4500-A602-A04F11FD5847}" type="slidenum">
              <a:rPr lang="es-ES" smtClean="0"/>
              <a:t>13</a:t>
            </a:fld>
            <a:endParaRPr lang="es-ES" dirty="0"/>
          </a:p>
        </p:txBody>
      </p:sp>
    </p:spTree>
    <p:extLst>
      <p:ext uri="{BB962C8B-B14F-4D97-AF65-F5344CB8AC3E}">
        <p14:creationId xmlns:p14="http://schemas.microsoft.com/office/powerpoint/2010/main" val="94948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A246-1CDC-4994-A76A-3FC18725E3DA}"/>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53FDD73-2DDB-4536-A80E-45B3FE16D84B}"/>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423309-8540-4DB0-9B83-2A40CCBFB5CC}"/>
              </a:ext>
            </a:extLst>
          </p:cNvPr>
          <p:cNvSpPr>
            <a:spLocks noGrp="1"/>
          </p:cNvSpPr>
          <p:nvPr>
            <p:ph type="dt" sz="half" idx="10"/>
          </p:nvPr>
        </p:nvSpPr>
        <p:spPr/>
        <p:txBody>
          <a:bodyPr/>
          <a:lstStyle/>
          <a:p>
            <a:fld id="{EFDE5B42-CE85-4850-B17D-67D7BE6B575B}" type="datetimeFigureOut">
              <a:rPr lang="en-US" smtClean="0"/>
              <a:t>3/29/2020</a:t>
            </a:fld>
            <a:endParaRPr lang="en-US"/>
          </a:p>
        </p:txBody>
      </p:sp>
      <p:sp>
        <p:nvSpPr>
          <p:cNvPr id="5" name="Footer Placeholder 4">
            <a:extLst>
              <a:ext uri="{FF2B5EF4-FFF2-40B4-BE49-F238E27FC236}">
                <a16:creationId xmlns:a16="http://schemas.microsoft.com/office/drawing/2014/main" id="{A9D59FA8-C084-4835-9917-F39161C09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29F2F-9D17-4547-BEAA-043CE0D1FE2E}"/>
              </a:ext>
            </a:extLst>
          </p:cNvPr>
          <p:cNvSpPr>
            <a:spLocks noGrp="1"/>
          </p:cNvSpPr>
          <p:nvPr>
            <p:ph type="sldNum" sz="quarter" idx="12"/>
          </p:nvPr>
        </p:nvSpPr>
        <p:spPr/>
        <p:txBody>
          <a:bodyPr/>
          <a:lstStyle/>
          <a:p>
            <a:fld id="{D4CFF4A1-6862-48A2-B68A-343662D61615}" type="slidenum">
              <a:rPr lang="en-US" smtClean="0"/>
              <a:t>‹#›</a:t>
            </a:fld>
            <a:endParaRPr lang="en-US"/>
          </a:p>
        </p:txBody>
      </p:sp>
    </p:spTree>
    <p:extLst>
      <p:ext uri="{BB962C8B-B14F-4D97-AF65-F5344CB8AC3E}">
        <p14:creationId xmlns:p14="http://schemas.microsoft.com/office/powerpoint/2010/main" val="426271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4792-719E-42A1-A242-C05F68816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BB72F7-EFBD-4A6B-B783-9C86C7D914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4E008-23F2-4339-A225-08B0F589A759}"/>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5" name="Footer Placeholder 4">
            <a:extLst>
              <a:ext uri="{FF2B5EF4-FFF2-40B4-BE49-F238E27FC236}">
                <a16:creationId xmlns:a16="http://schemas.microsoft.com/office/drawing/2014/main" id="{9B5C5350-7E28-4426-A013-701F9CF3E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AC087-AE10-4D97-8FED-F14E5DFF636D}"/>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141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716E3-2DBE-4FA6-A453-3149EC8BA453}"/>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D75054-4ACB-4C60-9801-C2455D587746}"/>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80341-A021-43F9-9C88-D662B920BCDE}"/>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5" name="Footer Placeholder 4">
            <a:extLst>
              <a:ext uri="{FF2B5EF4-FFF2-40B4-BE49-F238E27FC236}">
                <a16:creationId xmlns:a16="http://schemas.microsoft.com/office/drawing/2014/main" id="{86D1EB4D-ADB0-47A0-9D66-190142E7C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206FE-B4A4-4FE4-BDE8-186B3824EB53}"/>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11090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FFB1-DF54-4DF2-9BC7-B87964A0C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AE289-3F8B-4E27-9754-641E28CBE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3FB95-E956-4F13-AC9A-EBC7BC7CCA2B}"/>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5" name="Footer Placeholder 4">
            <a:extLst>
              <a:ext uri="{FF2B5EF4-FFF2-40B4-BE49-F238E27FC236}">
                <a16:creationId xmlns:a16="http://schemas.microsoft.com/office/drawing/2014/main" id="{B5048493-F2EA-438C-9294-017BD82B70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5D707B-C58C-4CFA-921A-4E5B5E74975B}"/>
              </a:ext>
            </a:extLst>
          </p:cNvPr>
          <p:cNvSpPr>
            <a:spLocks noGrp="1"/>
          </p:cNvSpPr>
          <p:nvPr>
            <p:ph type="sldNum" sz="quarter" idx="12"/>
          </p:nvPr>
        </p:nvSpPr>
        <p:spPr/>
        <p:txBody>
          <a:bodyPr/>
          <a:lstStyle/>
          <a:p>
            <a:fld id="{25BA54BD-C84D-46CE-8B72-31BFB26ABA43}" type="slidenum">
              <a:rPr lang="en-US" smtClean="0"/>
              <a:t>‹#›</a:t>
            </a:fld>
            <a:endParaRPr lang="en-US" dirty="0"/>
          </a:p>
        </p:txBody>
      </p:sp>
    </p:spTree>
    <p:extLst>
      <p:ext uri="{BB962C8B-B14F-4D97-AF65-F5344CB8AC3E}">
        <p14:creationId xmlns:p14="http://schemas.microsoft.com/office/powerpoint/2010/main" val="373191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A169-CE9A-4B4F-AD2B-EA9E1BF2F629}"/>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B0F2E7F2-1EDD-4B43-93A6-623BDB736344}"/>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B0EF9F-4D1F-4094-BC56-006AE1F74B0A}"/>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5" name="Footer Placeholder 4">
            <a:extLst>
              <a:ext uri="{FF2B5EF4-FFF2-40B4-BE49-F238E27FC236}">
                <a16:creationId xmlns:a16="http://schemas.microsoft.com/office/drawing/2014/main" id="{28C860D2-F41B-4F6C-A30C-7046F3867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466D9-C0A8-4F3A-95B0-8D957A9C0F52}"/>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25786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E81F-607C-4982-B1FC-C6DA275689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7AEDC8-5F19-41DF-BED1-F7E58A4FA367}"/>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CC2757-C4C4-49B3-AE49-BA218E03B754}"/>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8310C0-D946-4A02-8007-BA2D649F556F}"/>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6" name="Footer Placeholder 5">
            <a:extLst>
              <a:ext uri="{FF2B5EF4-FFF2-40B4-BE49-F238E27FC236}">
                <a16:creationId xmlns:a16="http://schemas.microsoft.com/office/drawing/2014/main" id="{96E43087-A689-433A-BCFA-B2A0B52C5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4BE3B-915F-4712-91D2-F1B30FFBCFEE}"/>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1632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D330-E688-4A36-818A-445B56D594DB}"/>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CB877E-5321-4AAA-9355-403BEC48FE1A}"/>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8FFD8A-B380-44BB-A8B3-A99EABD6E810}"/>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3D89E2-563E-4A4A-B16C-905D4E419DF6}"/>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7527B-731C-4D70-8FA2-2BD79B788C4A}"/>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862C6C-841A-4C5E-BACD-5760A9E67370}"/>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8" name="Footer Placeholder 7">
            <a:extLst>
              <a:ext uri="{FF2B5EF4-FFF2-40B4-BE49-F238E27FC236}">
                <a16:creationId xmlns:a16="http://schemas.microsoft.com/office/drawing/2014/main" id="{B847979F-0667-4554-9483-334CB11C62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22CFA8-BAAF-4397-9740-B6FF82F11FF3}"/>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6454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CA14-4987-4C62-8732-42DFB7E1CA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0796B-D624-4AF4-B861-C7F8572E8D1D}"/>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4" name="Footer Placeholder 3">
            <a:extLst>
              <a:ext uri="{FF2B5EF4-FFF2-40B4-BE49-F238E27FC236}">
                <a16:creationId xmlns:a16="http://schemas.microsoft.com/office/drawing/2014/main" id="{6C41197C-1899-40E2-A654-D57C14D37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3A8B3A-054F-4B86-BCF2-4709326F4605}"/>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42921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4A7EC-F91A-478B-BB95-1C08543D9875}"/>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3" name="Footer Placeholder 2">
            <a:extLst>
              <a:ext uri="{FF2B5EF4-FFF2-40B4-BE49-F238E27FC236}">
                <a16:creationId xmlns:a16="http://schemas.microsoft.com/office/drawing/2014/main" id="{22F2B815-8803-48F7-9212-DF794C2D5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403C19-961E-467A-8F64-84C657544DCD}"/>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0172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3C7-42F5-4559-AA3B-7C510224D0C2}"/>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E0CCEEEC-7690-4643-8938-D82D80367320}"/>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879896-5FBC-4860-B58E-BB431C660FE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37F5D-DF1D-4761-A740-1534F70FF9CF}"/>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6" name="Footer Placeholder 5">
            <a:extLst>
              <a:ext uri="{FF2B5EF4-FFF2-40B4-BE49-F238E27FC236}">
                <a16:creationId xmlns:a16="http://schemas.microsoft.com/office/drawing/2014/main" id="{6446EB87-DF9F-41BF-9944-81B13106A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EEA71-401E-4E2B-A22A-3A696DF4DEB5}"/>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76484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71CA-B413-4C96-8C98-3343B970F011}"/>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748CFF4D-D0A0-41C1-B73C-DD0ABEB977BB}"/>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D3A01D77-6306-478D-A205-D473B23C725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44EE4-FFCA-4A2D-B995-09DA3842ABEA}"/>
              </a:ext>
            </a:extLst>
          </p:cNvPr>
          <p:cNvSpPr>
            <a:spLocks noGrp="1"/>
          </p:cNvSpPr>
          <p:nvPr>
            <p:ph type="dt" sz="half" idx="10"/>
          </p:nvPr>
        </p:nvSpPr>
        <p:spPr/>
        <p:txBody>
          <a:bodyPr/>
          <a:lstStyle/>
          <a:p>
            <a:fld id="{9AFE8FB1-0A7A-443E-AAF7-31D4FA1AA312}" type="datetimeFigureOut">
              <a:rPr lang="en-US" smtClean="0"/>
              <a:t>3/29/2020</a:t>
            </a:fld>
            <a:endParaRPr lang="en-US"/>
          </a:p>
        </p:txBody>
      </p:sp>
      <p:sp>
        <p:nvSpPr>
          <p:cNvPr id="6" name="Footer Placeholder 5">
            <a:extLst>
              <a:ext uri="{FF2B5EF4-FFF2-40B4-BE49-F238E27FC236}">
                <a16:creationId xmlns:a16="http://schemas.microsoft.com/office/drawing/2014/main" id="{8D35E7FA-6BB4-4548-B0BF-CEC6B73CD7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F0447-1347-42D2-AE15-44DD10DECA7B}"/>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7913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BBC9A8-99BF-4461-B89C-9D4A01E8F1E5}"/>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A3674-81CA-48AC-866F-7F3FE61D8285}"/>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36A90-E033-4DD1-999D-2979FE5F4D22}"/>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8FB1-0A7A-443E-AAF7-31D4FA1AA312}" type="datetimeFigureOut">
              <a:rPr lang="en-US" smtClean="0"/>
              <a:pPr/>
              <a:t>3/29/2020</a:t>
            </a:fld>
            <a:endParaRPr lang="en-US" dirty="0"/>
          </a:p>
        </p:txBody>
      </p:sp>
      <p:sp>
        <p:nvSpPr>
          <p:cNvPr id="5" name="Footer Placeholder 4">
            <a:extLst>
              <a:ext uri="{FF2B5EF4-FFF2-40B4-BE49-F238E27FC236}">
                <a16:creationId xmlns:a16="http://schemas.microsoft.com/office/drawing/2014/main" id="{AAEDFB9E-7C13-4568-AFEE-689D5E750E6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C37548D-8507-4078-978A-0F92EEFFB37F}"/>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37838229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8.tiff"/><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jpg"/><Relationship Id="rId11" Type="http://schemas.openxmlformats.org/officeDocument/2006/relationships/image" Target="../media/image51.jpe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0.jpeg"/><Relationship Id="rId4" Type="http://schemas.openxmlformats.org/officeDocument/2006/relationships/image" Target="../media/image44.jpg"/><Relationship Id="rId9" Type="http://schemas.openxmlformats.org/officeDocument/2006/relationships/image" Target="../media/image49.jpe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7.jpe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jpg"/><Relationship Id="rId11" Type="http://schemas.openxmlformats.org/officeDocument/2006/relationships/image" Target="../media/image51.jpeg"/><Relationship Id="rId5" Type="http://schemas.openxmlformats.org/officeDocument/2006/relationships/image" Target="../media/image45.jpeg"/><Relationship Id="rId15" Type="http://schemas.openxmlformats.org/officeDocument/2006/relationships/image" Target="../media/image59.jpeg"/><Relationship Id="rId10" Type="http://schemas.openxmlformats.org/officeDocument/2006/relationships/image" Target="../media/image50.jpeg"/><Relationship Id="rId4" Type="http://schemas.openxmlformats.org/officeDocument/2006/relationships/image" Target="../media/image44.jpg"/><Relationship Id="rId9" Type="http://schemas.openxmlformats.org/officeDocument/2006/relationships/image" Target="../media/image49.jpeg"/><Relationship Id="rId14" Type="http://schemas.openxmlformats.org/officeDocument/2006/relationships/image" Target="../media/image58.jpeg"/></Relationships>
</file>

<file path=ppt/slides/_rels/slide23.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47.jpeg"/><Relationship Id="rId12"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51.jpeg"/><Relationship Id="rId5" Type="http://schemas.openxmlformats.org/officeDocument/2006/relationships/image" Target="../media/image58.jpeg"/><Relationship Id="rId15" Type="http://schemas.openxmlformats.org/officeDocument/2006/relationships/image" Target="../media/image63.png"/><Relationship Id="rId10" Type="http://schemas.openxmlformats.org/officeDocument/2006/relationships/image" Target="../media/image50.jpeg"/><Relationship Id="rId4" Type="http://schemas.openxmlformats.org/officeDocument/2006/relationships/image" Target="../media/image57.jpeg"/><Relationship Id="rId9" Type="http://schemas.openxmlformats.org/officeDocument/2006/relationships/image" Target="../media/image49.jpe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3.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5.xml"/><Relationship Id="rId10" Type="http://schemas.openxmlformats.org/officeDocument/2006/relationships/image" Target="../media/image67.png"/><Relationship Id="rId4" Type="http://schemas.openxmlformats.org/officeDocument/2006/relationships/tags" Target="../tags/tag4.xml"/><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7.xml"/><Relationship Id="rId16" Type="http://schemas.openxmlformats.org/officeDocument/2006/relationships/image" Target="../media/image7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5" Type="http://schemas.openxmlformats.org/officeDocument/2006/relationships/tags" Target="../tags/tag10.xml"/><Relationship Id="rId15" Type="http://schemas.openxmlformats.org/officeDocument/2006/relationships/image" Target="../media/image73.png"/><Relationship Id="rId10" Type="http://schemas.openxmlformats.org/officeDocument/2006/relationships/tags" Target="../tags/tag15.xml"/><Relationship Id="rId19" Type="http://schemas.openxmlformats.org/officeDocument/2006/relationships/image" Target="../media/image77.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8.xml"/><Relationship Id="rId7" Type="http://schemas.openxmlformats.org/officeDocument/2006/relationships/image" Target="../media/image7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11" Type="http://schemas.openxmlformats.org/officeDocument/2006/relationships/image" Target="../media/image82.png"/><Relationship Id="rId5" Type="http://schemas.openxmlformats.org/officeDocument/2006/relationships/tags" Target="../tags/tag20.xml"/><Relationship Id="rId10" Type="http://schemas.openxmlformats.org/officeDocument/2006/relationships/image" Target="../media/image81.png"/><Relationship Id="rId4" Type="http://schemas.openxmlformats.org/officeDocument/2006/relationships/tags" Target="../tags/tag19.xml"/><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3.xml"/><Relationship Id="rId7" Type="http://schemas.openxmlformats.org/officeDocument/2006/relationships/image" Target="../media/image8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8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10" Type="http://schemas.openxmlformats.org/officeDocument/2006/relationships/image" Target="../media/image100.jpeg"/><Relationship Id="rId4" Type="http://schemas.openxmlformats.org/officeDocument/2006/relationships/image" Target="../media/image94.jpeg"/><Relationship Id="rId9" Type="http://schemas.openxmlformats.org/officeDocument/2006/relationships/image" Target="../media/image9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jpeg"/><Relationship Id="rId3" Type="http://schemas.openxmlformats.org/officeDocument/2006/relationships/image" Target="../media/image101.emf"/><Relationship Id="rId7" Type="http://schemas.openxmlformats.org/officeDocument/2006/relationships/image" Target="../media/image105.jpeg"/><Relationship Id="rId12" Type="http://schemas.openxmlformats.org/officeDocument/2006/relationships/image" Target="../media/image11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jpe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jpeg"/><Relationship Id="rId9" Type="http://schemas.openxmlformats.org/officeDocument/2006/relationships/image" Target="../media/image107.jpeg"/></Relationships>
</file>

<file path=ppt/slides/_rels/slide47.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2.jpg"/><Relationship Id="rId3" Type="http://schemas.openxmlformats.org/officeDocument/2006/relationships/image" Target="../media/image112.jpg"/><Relationship Id="rId7" Type="http://schemas.openxmlformats.org/officeDocument/2006/relationships/image" Target="../media/image116.jpg"/><Relationship Id="rId12" Type="http://schemas.openxmlformats.org/officeDocument/2006/relationships/image" Target="../media/image121.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5.jpg"/><Relationship Id="rId11" Type="http://schemas.openxmlformats.org/officeDocument/2006/relationships/image" Target="../media/image120.emf"/><Relationship Id="rId5" Type="http://schemas.openxmlformats.org/officeDocument/2006/relationships/image" Target="../media/image114.jpg"/><Relationship Id="rId10" Type="http://schemas.openxmlformats.org/officeDocument/2006/relationships/image" Target="../media/image119.jpg"/><Relationship Id="rId4" Type="http://schemas.openxmlformats.org/officeDocument/2006/relationships/image" Target="../media/image113.jpg"/><Relationship Id="rId9" Type="http://schemas.openxmlformats.org/officeDocument/2006/relationships/image" Target="../media/image118.jpg"/></Relationships>
</file>

<file path=ppt/slides/_rels/slide48.xml.rels><?xml version="1.0" encoding="UTF-8" standalone="yes"?>
<Relationships xmlns="http://schemas.openxmlformats.org/package/2006/relationships"><Relationship Id="rId8" Type="http://schemas.openxmlformats.org/officeDocument/2006/relationships/image" Target="../media/image128.jpg"/><Relationship Id="rId13" Type="http://schemas.openxmlformats.org/officeDocument/2006/relationships/image" Target="../media/image133.emf"/><Relationship Id="rId3" Type="http://schemas.openxmlformats.org/officeDocument/2006/relationships/image" Target="../media/image123.jpg"/><Relationship Id="rId7" Type="http://schemas.openxmlformats.org/officeDocument/2006/relationships/image" Target="../media/image127.jpg"/><Relationship Id="rId12" Type="http://schemas.openxmlformats.org/officeDocument/2006/relationships/image" Target="../media/image132.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6.jpg"/><Relationship Id="rId11" Type="http://schemas.openxmlformats.org/officeDocument/2006/relationships/image" Target="../media/image131.jpg"/><Relationship Id="rId5" Type="http://schemas.openxmlformats.org/officeDocument/2006/relationships/image" Target="../media/image125.jpg"/><Relationship Id="rId10" Type="http://schemas.openxmlformats.org/officeDocument/2006/relationships/image" Target="../media/image130.jpg"/><Relationship Id="rId4" Type="http://schemas.openxmlformats.org/officeDocument/2006/relationships/image" Target="../media/image124.jpg"/><Relationship Id="rId9" Type="http://schemas.openxmlformats.org/officeDocument/2006/relationships/image" Target="../media/image1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gandissect.csail.mit.edu/"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13" y="-481767"/>
            <a:ext cx="9448801" cy="2667000"/>
          </a:xfrm>
        </p:spPr>
        <p:txBody>
          <a:bodyPr/>
          <a:lstStyle/>
          <a:p>
            <a:r>
              <a:rPr lang="en-US" sz="3200" dirty="0"/>
              <a:t>GAN Dissection: Visualizing and Understanding Generative Adversarial Networks</a:t>
            </a:r>
          </a:p>
        </p:txBody>
      </p:sp>
      <p:sp>
        <p:nvSpPr>
          <p:cNvPr id="3" name="Subtitle 2"/>
          <p:cNvSpPr>
            <a:spLocks noGrp="1"/>
          </p:cNvSpPr>
          <p:nvPr>
            <p:ph type="subTitle" idx="1"/>
          </p:nvPr>
        </p:nvSpPr>
        <p:spPr>
          <a:xfrm>
            <a:off x="1293813" y="2702966"/>
            <a:ext cx="9143999" cy="1066800"/>
          </a:xfrm>
        </p:spPr>
        <p:txBody>
          <a:bodyPr>
            <a:normAutofit/>
          </a:bodyPr>
          <a:lstStyle/>
          <a:p>
            <a:r>
              <a:rPr lang="en-US" sz="2000" dirty="0"/>
              <a:t>David </a:t>
            </a:r>
            <a:r>
              <a:rPr lang="en-US" sz="2000" dirty="0" err="1"/>
              <a:t>Bau</a:t>
            </a:r>
            <a:r>
              <a:rPr lang="en-US" sz="2000" dirty="0"/>
              <a:t>, Jun-Yan Zhu, Hendrik </a:t>
            </a:r>
            <a:r>
              <a:rPr lang="en-US" sz="2000" dirty="0" err="1"/>
              <a:t>Strobelt</a:t>
            </a:r>
            <a:r>
              <a:rPr lang="en-US" sz="2000" dirty="0"/>
              <a:t>, </a:t>
            </a:r>
            <a:r>
              <a:rPr lang="en-US" sz="2000" dirty="0" err="1"/>
              <a:t>Bolei</a:t>
            </a:r>
            <a:r>
              <a:rPr lang="en-US" sz="2000" dirty="0"/>
              <a:t> Zhou, Joshua B. Tenenbaum, William T. Freeman, Antonio Torralba</a:t>
            </a:r>
          </a:p>
        </p:txBody>
      </p:sp>
      <p:sp>
        <p:nvSpPr>
          <p:cNvPr id="4" name="TextBox 3">
            <a:extLst>
              <a:ext uri="{FF2B5EF4-FFF2-40B4-BE49-F238E27FC236}">
                <a16:creationId xmlns:a16="http://schemas.microsoft.com/office/drawing/2014/main" id="{38BB146B-3115-449B-BFBA-9EC25FE6CC7D}"/>
              </a:ext>
            </a:extLst>
          </p:cNvPr>
          <p:cNvSpPr txBox="1"/>
          <p:nvPr/>
        </p:nvSpPr>
        <p:spPr>
          <a:xfrm>
            <a:off x="8990012" y="5334000"/>
            <a:ext cx="2045368" cy="535531"/>
          </a:xfrm>
          <a:prstGeom prst="rect">
            <a:avLst/>
          </a:prstGeom>
          <a:noFill/>
        </p:spPr>
        <p:txBody>
          <a:bodyPr wrap="none" rtlCol="0">
            <a:spAutoFit/>
          </a:bodyPr>
          <a:lstStyle/>
          <a:p>
            <a:pPr>
              <a:lnSpc>
                <a:spcPct val="90000"/>
              </a:lnSpc>
            </a:pPr>
            <a:r>
              <a:rPr lang="en-US" sz="1600" dirty="0"/>
              <a:t>Charles (Tripp) Isbell</a:t>
            </a:r>
          </a:p>
          <a:p>
            <a:pPr>
              <a:lnSpc>
                <a:spcPct val="90000"/>
              </a:lnSpc>
            </a:pPr>
            <a:r>
              <a:rPr lang="en-US" sz="1600" dirty="0"/>
              <a:t>Lalithya Kuntamukkala</a:t>
            </a:r>
          </a:p>
        </p:txBody>
      </p:sp>
      <p:pic>
        <p:nvPicPr>
          <p:cNvPr id="5" name="Picture 4">
            <a:extLst>
              <a:ext uri="{FF2B5EF4-FFF2-40B4-BE49-F238E27FC236}">
                <a16:creationId xmlns:a16="http://schemas.microsoft.com/office/drawing/2014/main" id="{2201F5C9-62C5-40BC-9D2C-1A683C1DF476}"/>
              </a:ext>
            </a:extLst>
          </p:cNvPr>
          <p:cNvPicPr>
            <a:picLocks noChangeAspect="1"/>
          </p:cNvPicPr>
          <p:nvPr/>
        </p:nvPicPr>
        <p:blipFill>
          <a:blip r:embed="rId2"/>
          <a:stretch>
            <a:fillRect/>
          </a:stretch>
        </p:blipFill>
        <p:spPr>
          <a:xfrm flipH="1">
            <a:off x="1141412" y="3561462"/>
            <a:ext cx="1066800" cy="1066800"/>
          </a:xfrm>
          <a:prstGeom prst="rect">
            <a:avLst/>
          </a:prstGeom>
          <a:ln w="25400">
            <a:solidFill>
              <a:srgbClr val="000000"/>
            </a:solidFill>
            <a:miter lim="400000"/>
          </a:ln>
        </p:spPr>
      </p:pic>
      <p:pic>
        <p:nvPicPr>
          <p:cNvPr id="6" name="Content Placeholder 3">
            <a:extLst>
              <a:ext uri="{FF2B5EF4-FFF2-40B4-BE49-F238E27FC236}">
                <a16:creationId xmlns:a16="http://schemas.microsoft.com/office/drawing/2014/main" id="{1F8D75B5-FBFB-4993-B2A2-AE7CEDF6EC4B}"/>
              </a:ext>
            </a:extLst>
          </p:cNvPr>
          <p:cNvPicPr>
            <a:picLocks noChangeAspect="1"/>
          </p:cNvPicPr>
          <p:nvPr/>
        </p:nvPicPr>
        <p:blipFill>
          <a:blip r:embed="rId3"/>
          <a:stretch>
            <a:fillRect/>
          </a:stretch>
        </p:blipFill>
        <p:spPr>
          <a:xfrm flipH="1">
            <a:off x="3889639" y="3581400"/>
            <a:ext cx="1066800" cy="10668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712CE2C1-5967-4AB8-B2CB-81592663EA00}"/>
              </a:ext>
            </a:extLst>
          </p:cNvPr>
          <p:cNvPicPr>
            <a:picLocks noChangeAspect="1"/>
          </p:cNvPicPr>
          <p:nvPr/>
        </p:nvPicPr>
        <p:blipFill>
          <a:blip r:embed="rId4"/>
          <a:stretch>
            <a:fillRect/>
          </a:stretch>
        </p:blipFill>
        <p:spPr>
          <a:xfrm flipH="1">
            <a:off x="2524189" y="3581400"/>
            <a:ext cx="1066800" cy="10668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60738C20-4988-4401-AEB7-7A431D0EA3FC}"/>
              </a:ext>
            </a:extLst>
          </p:cNvPr>
          <p:cNvPicPr>
            <a:picLocks noChangeAspect="1"/>
          </p:cNvPicPr>
          <p:nvPr/>
        </p:nvPicPr>
        <p:blipFill>
          <a:blip r:embed="rId5"/>
          <a:stretch>
            <a:fillRect/>
          </a:stretch>
        </p:blipFill>
        <p:spPr>
          <a:xfrm flipH="1">
            <a:off x="5256212" y="3581400"/>
            <a:ext cx="1066800" cy="1066800"/>
          </a:xfrm>
          <a:prstGeom prst="rect">
            <a:avLst/>
          </a:prstGeom>
          <a:ln w="25400">
            <a:solidFill>
              <a:srgbClr val="000000"/>
            </a:solidFill>
            <a:miter lim="400000"/>
          </a:ln>
        </p:spPr>
      </p:pic>
      <p:pic>
        <p:nvPicPr>
          <p:cNvPr id="9" name="Picture 8">
            <a:extLst>
              <a:ext uri="{FF2B5EF4-FFF2-40B4-BE49-F238E27FC236}">
                <a16:creationId xmlns:a16="http://schemas.microsoft.com/office/drawing/2014/main" id="{2C2D5C2C-26B8-4101-A170-18F7194EEB18}"/>
              </a:ext>
            </a:extLst>
          </p:cNvPr>
          <p:cNvPicPr>
            <a:picLocks noChangeAspect="1"/>
          </p:cNvPicPr>
          <p:nvPr/>
        </p:nvPicPr>
        <p:blipFill>
          <a:blip r:embed="rId6"/>
          <a:stretch>
            <a:fillRect/>
          </a:stretch>
        </p:blipFill>
        <p:spPr>
          <a:xfrm flipH="1">
            <a:off x="6627814" y="3581400"/>
            <a:ext cx="1066800" cy="1066800"/>
          </a:xfrm>
          <a:prstGeom prst="rect">
            <a:avLst/>
          </a:prstGeom>
          <a:ln w="25400">
            <a:solidFill>
              <a:srgbClr val="000000"/>
            </a:solidFill>
            <a:miter lim="400000"/>
          </a:ln>
        </p:spPr>
      </p:pic>
      <p:pic>
        <p:nvPicPr>
          <p:cNvPr id="10" name="Picture 9">
            <a:extLst>
              <a:ext uri="{FF2B5EF4-FFF2-40B4-BE49-F238E27FC236}">
                <a16:creationId xmlns:a16="http://schemas.microsoft.com/office/drawing/2014/main" id="{222D2F20-421B-4EB1-B1FF-0563988F8C4E}"/>
              </a:ext>
            </a:extLst>
          </p:cNvPr>
          <p:cNvPicPr>
            <a:picLocks noChangeAspect="1"/>
          </p:cNvPicPr>
          <p:nvPr/>
        </p:nvPicPr>
        <p:blipFill>
          <a:blip r:embed="rId7"/>
          <a:stretch>
            <a:fillRect/>
          </a:stretch>
        </p:blipFill>
        <p:spPr>
          <a:xfrm flipH="1">
            <a:off x="7994387" y="3579977"/>
            <a:ext cx="1066800" cy="1066800"/>
          </a:xfrm>
          <a:prstGeom prst="rect">
            <a:avLst/>
          </a:prstGeom>
          <a:ln w="25400">
            <a:solidFill>
              <a:srgbClr val="000000"/>
            </a:solidFill>
            <a:miter lim="400000"/>
          </a:ln>
        </p:spPr>
      </p:pic>
      <p:pic>
        <p:nvPicPr>
          <p:cNvPr id="11" name="Picture 10">
            <a:extLst>
              <a:ext uri="{FF2B5EF4-FFF2-40B4-BE49-F238E27FC236}">
                <a16:creationId xmlns:a16="http://schemas.microsoft.com/office/drawing/2014/main" id="{0960ACF5-CE21-4438-B64C-1ECE5504552A}"/>
              </a:ext>
            </a:extLst>
          </p:cNvPr>
          <p:cNvPicPr>
            <a:picLocks noChangeAspect="1"/>
          </p:cNvPicPr>
          <p:nvPr/>
        </p:nvPicPr>
        <p:blipFill>
          <a:blip r:embed="rId8"/>
          <a:stretch>
            <a:fillRect/>
          </a:stretch>
        </p:blipFill>
        <p:spPr>
          <a:xfrm flipH="1">
            <a:off x="9371012" y="3561462"/>
            <a:ext cx="1066800" cy="1066800"/>
          </a:xfrm>
          <a:prstGeom prst="rect">
            <a:avLst/>
          </a:prstGeom>
          <a:ln w="25400">
            <a:solidFill>
              <a:srgbClr val="000000"/>
            </a:solidFill>
            <a:miter lim="400000"/>
          </a:ln>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4" y="1524496"/>
            <a:ext cx="10812838" cy="5332611"/>
          </a:xfrm>
          <a:prstGeom prst="rect">
            <a:avLst/>
          </a:prstGeom>
        </p:spPr>
      </p:pic>
    </p:spTree>
    <p:extLst>
      <p:ext uri="{BB962C8B-B14F-4D97-AF65-F5344CB8AC3E}">
        <p14:creationId xmlns:p14="http://schemas.microsoft.com/office/powerpoint/2010/main" val="10676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37448" y="4585807"/>
            <a:ext cx="2451377" cy="2271300"/>
          </a:xfrm>
          <a:prstGeom prst="rect">
            <a:avLst/>
          </a:prstGeom>
        </p:spPr>
      </p:pic>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994" y="1524496"/>
            <a:ext cx="10812837" cy="5332611"/>
          </a:xfrm>
          <a:prstGeom prst="rect">
            <a:avLst/>
          </a:prstGeom>
        </p:spPr>
      </p:pic>
    </p:spTree>
    <p:extLst>
      <p:ext uri="{BB962C8B-B14F-4D97-AF65-F5344CB8AC3E}">
        <p14:creationId xmlns:p14="http://schemas.microsoft.com/office/powerpoint/2010/main" val="35127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174699" y="1629269"/>
            <a:ext cx="7268857" cy="1714054"/>
            <a:chOff x="3006090" y="940308"/>
            <a:chExt cx="8724900" cy="2057400"/>
          </a:xfrm>
        </p:grpSpPr>
        <p:pic>
          <p:nvPicPr>
            <p:cNvPr id="5" name="Picture 4">
              <a:extLst>
                <a:ext uri="{FF2B5EF4-FFF2-40B4-BE49-F238E27FC236}">
                  <a16:creationId xmlns:a16="http://schemas.microsoft.com/office/drawing/2014/main" id="{35994CDB-4BDD-C74D-98B9-F87AF485C92A}"/>
                </a:ext>
              </a:extLst>
            </p:cNvPr>
            <p:cNvPicPr>
              <a:picLocks noChangeAspect="1"/>
            </p:cNvPicPr>
            <p:nvPr/>
          </p:nvPicPr>
          <p:blipFill>
            <a:blip r:embed="rId3"/>
            <a:stretch>
              <a:fillRect/>
            </a:stretch>
          </p:blipFill>
          <p:spPr>
            <a:xfrm>
              <a:off x="3006090" y="940308"/>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D05C31D4-B68D-F348-81D1-B5440D551C60}"/>
                </a:ext>
              </a:extLst>
            </p:cNvPr>
            <p:cNvPicPr>
              <a:picLocks noChangeAspect="1"/>
            </p:cNvPicPr>
            <p:nvPr/>
          </p:nvPicPr>
          <p:blipFill>
            <a:blip r:embed="rId4"/>
            <a:stretch>
              <a:fillRect/>
            </a:stretch>
          </p:blipFill>
          <p:spPr>
            <a:xfrm>
              <a:off x="5228590" y="940308"/>
              <a:ext cx="2057400" cy="20574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E4546296-A264-9047-8A04-98649884EE0D}"/>
                </a:ext>
              </a:extLst>
            </p:cNvPr>
            <p:cNvPicPr>
              <a:picLocks noChangeAspect="1"/>
            </p:cNvPicPr>
            <p:nvPr/>
          </p:nvPicPr>
          <p:blipFill>
            <a:blip r:embed="rId5"/>
            <a:stretch>
              <a:fillRect/>
            </a:stretch>
          </p:blipFill>
          <p:spPr>
            <a:xfrm>
              <a:off x="7451090" y="940308"/>
              <a:ext cx="2057400" cy="20574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486DFF6C-FDA9-814B-90E9-0338B5A856D3}"/>
                </a:ext>
              </a:extLst>
            </p:cNvPr>
            <p:cNvPicPr>
              <a:picLocks noChangeAspect="1"/>
            </p:cNvPicPr>
            <p:nvPr/>
          </p:nvPicPr>
          <p:blipFill>
            <a:blip r:embed="rId6"/>
            <a:stretch>
              <a:fillRect/>
            </a:stretch>
          </p:blipFill>
          <p:spPr>
            <a:xfrm>
              <a:off x="9673590" y="940308"/>
              <a:ext cx="2057400" cy="2057400"/>
            </a:xfrm>
            <a:prstGeom prst="rect">
              <a:avLst/>
            </a:prstGeom>
            <a:ln w="25400">
              <a:solidFill>
                <a:srgbClr val="000000"/>
              </a:solidFill>
              <a:miter lim="400000"/>
            </a:ln>
          </p:spPr>
        </p:pic>
      </p:grpSp>
      <p:grpSp>
        <p:nvGrpSpPr>
          <p:cNvPr id="18" name="Group 17"/>
          <p:cNvGrpSpPr/>
          <p:nvPr/>
        </p:nvGrpSpPr>
        <p:grpSpPr>
          <a:xfrm>
            <a:off x="-7146" y="3620563"/>
            <a:ext cx="12195970" cy="1523603"/>
            <a:chOff x="-8576" y="4344736"/>
            <a:chExt cx="14638976" cy="1828800"/>
          </a:xfrm>
        </p:grpSpPr>
        <p:pic>
          <p:nvPicPr>
            <p:cNvPr id="9" name="Picture 8">
              <a:extLst>
                <a:ext uri="{FF2B5EF4-FFF2-40B4-BE49-F238E27FC236}">
                  <a16:creationId xmlns:a16="http://schemas.microsoft.com/office/drawing/2014/main" id="{F16E777A-3A4B-574B-9712-88A6A089E94D}"/>
                </a:ext>
              </a:extLst>
            </p:cNvPr>
            <p:cNvPicPr>
              <a:picLocks noChangeAspect="1"/>
            </p:cNvPicPr>
            <p:nvPr/>
          </p:nvPicPr>
          <p:blipFill rotWithShape="1">
            <a:blip r:embed="rId7">
              <a:extLst>
                <a:ext uri="{28A0092B-C50C-407E-A947-70E740481C1C}">
                  <a14:useLocalDpi xmlns:a14="http://schemas.microsoft.com/office/drawing/2010/main"/>
                </a:ext>
              </a:extLst>
            </a:blip>
            <a:srcRect r="30123"/>
            <a:stretch/>
          </p:blipFill>
          <p:spPr>
            <a:xfrm>
              <a:off x="1624163" y="4344736"/>
              <a:ext cx="13006237" cy="1828800"/>
            </a:xfrm>
            <a:prstGeom prst="rect">
              <a:avLst/>
            </a:prstGeom>
            <a:noFill/>
            <a:ln>
              <a:noFill/>
            </a:ln>
          </p:spPr>
        </p:pic>
        <p:sp>
          <p:nvSpPr>
            <p:cNvPr id="10" name="TextBox 9"/>
            <p:cNvSpPr txBox="1"/>
            <p:nvPr/>
          </p:nvSpPr>
          <p:spPr>
            <a:xfrm>
              <a:off x="-8576" y="4751305"/>
              <a:ext cx="1749396" cy="1034091"/>
            </a:xfrm>
            <a:prstGeom prst="rect">
              <a:avLst/>
            </a:prstGeom>
            <a:noFill/>
          </p:spPr>
          <p:txBody>
            <a:bodyPr wrap="none" rtlCol="0">
              <a:spAutoFit/>
            </a:bodyPr>
            <a:lstStyle/>
            <a:p>
              <a:pPr algn="ctr"/>
              <a:r>
                <a:rPr lang="en-US" altLang="zh-CN" sz="2499" dirty="0">
                  <a:solidFill>
                    <a:schemeClr val="bg1">
                      <a:lumMod val="50000"/>
                    </a:schemeClr>
                  </a:solidFill>
                  <a:latin typeface="Calibri" charset="0"/>
                  <a:ea typeface="Calibri" charset="0"/>
                  <a:cs typeface="Calibri" charset="0"/>
                </a:rPr>
                <a:t>Unit</a:t>
              </a:r>
              <a:r>
                <a:rPr lang="zh-CN" altLang="en-US" sz="2499" dirty="0">
                  <a:solidFill>
                    <a:schemeClr val="bg1">
                      <a:lumMod val="50000"/>
                    </a:schemeClr>
                  </a:solidFill>
                  <a:latin typeface="Calibri" charset="0"/>
                  <a:ea typeface="Calibri" charset="0"/>
                  <a:cs typeface="Calibri" charset="0"/>
                </a:rPr>
                <a:t> </a:t>
              </a:r>
              <a:r>
                <a:rPr lang="en-US" altLang="zh-CN" sz="2499" dirty="0">
                  <a:solidFill>
                    <a:schemeClr val="bg1">
                      <a:lumMod val="50000"/>
                    </a:schemeClr>
                  </a:solidFill>
                  <a:latin typeface="Calibri" charset="0"/>
                  <a:ea typeface="Calibri" charset="0"/>
                  <a:cs typeface="Calibri" charset="0"/>
                </a:rPr>
                <a:t>#119</a:t>
              </a:r>
            </a:p>
            <a:p>
              <a:pPr algn="ctr"/>
              <a:r>
                <a:rPr lang="en-US" altLang="zh-CN" sz="2499" dirty="0"/>
                <a:t>Tree</a:t>
              </a:r>
              <a:endParaRPr lang="en-US" sz="2499" dirty="0"/>
            </a:p>
          </p:txBody>
        </p:sp>
      </p:grpSp>
      <p:grpSp>
        <p:nvGrpSpPr>
          <p:cNvPr id="17" name="Group 16"/>
          <p:cNvGrpSpPr/>
          <p:nvPr/>
        </p:nvGrpSpPr>
        <p:grpSpPr>
          <a:xfrm>
            <a:off x="73805" y="5205034"/>
            <a:ext cx="12115020" cy="1523603"/>
            <a:chOff x="88590" y="6246596"/>
            <a:chExt cx="14541810" cy="1828800"/>
          </a:xfrm>
        </p:grpSpPr>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42" t="-2316" r="65046" b="2316"/>
            <a:stretch/>
          </p:blipFill>
          <p:spPr>
            <a:xfrm>
              <a:off x="1624163" y="6246596"/>
              <a:ext cx="13006237" cy="1828800"/>
            </a:xfrm>
            <a:prstGeom prst="rect">
              <a:avLst/>
            </a:prstGeom>
          </p:spPr>
        </p:pic>
        <p:sp>
          <p:nvSpPr>
            <p:cNvPr id="12" name="TextBox 11"/>
            <p:cNvSpPr txBox="1"/>
            <p:nvPr/>
          </p:nvSpPr>
          <p:spPr>
            <a:xfrm>
              <a:off x="88590" y="6653165"/>
              <a:ext cx="1555061" cy="1034091"/>
            </a:xfrm>
            <a:prstGeom prst="rect">
              <a:avLst/>
            </a:prstGeom>
            <a:noFill/>
          </p:spPr>
          <p:txBody>
            <a:bodyPr wrap="none" rtlCol="0">
              <a:spAutoFit/>
            </a:bodyPr>
            <a:lstStyle/>
            <a:p>
              <a:pPr algn="ctr"/>
              <a:r>
                <a:rPr lang="en-US" altLang="zh-CN" sz="2499" dirty="0">
                  <a:solidFill>
                    <a:schemeClr val="bg1">
                      <a:lumMod val="50000"/>
                    </a:schemeClr>
                  </a:solidFill>
                  <a:latin typeface="Calibri" charset="0"/>
                  <a:ea typeface="Calibri" charset="0"/>
                  <a:cs typeface="Calibri" charset="0"/>
                </a:rPr>
                <a:t>Unit</a:t>
              </a:r>
              <a:r>
                <a:rPr lang="zh-CN" altLang="en-US" sz="2499" dirty="0">
                  <a:solidFill>
                    <a:schemeClr val="bg1">
                      <a:lumMod val="50000"/>
                    </a:schemeClr>
                  </a:solidFill>
                  <a:latin typeface="Calibri" charset="0"/>
                  <a:ea typeface="Calibri" charset="0"/>
                  <a:cs typeface="Calibri" charset="0"/>
                </a:rPr>
                <a:t> </a:t>
              </a:r>
              <a:r>
                <a:rPr lang="en-US" altLang="zh-CN" sz="2499" dirty="0">
                  <a:solidFill>
                    <a:schemeClr val="bg1">
                      <a:lumMod val="50000"/>
                    </a:schemeClr>
                  </a:solidFill>
                  <a:latin typeface="Calibri" charset="0"/>
                  <a:ea typeface="Calibri" charset="0"/>
                  <a:cs typeface="Calibri" charset="0"/>
                </a:rPr>
                <a:t>#32</a:t>
              </a:r>
            </a:p>
            <a:p>
              <a:pPr algn="ctr"/>
              <a:r>
                <a:rPr lang="en-US" altLang="zh-CN" sz="2499" dirty="0"/>
                <a:t>Dome</a:t>
              </a:r>
              <a:endParaRPr lang="en-US" sz="2499" dirty="0"/>
            </a:p>
          </p:txBody>
        </p:sp>
      </p:grpSp>
      <p:sp>
        <p:nvSpPr>
          <p:cNvPr id="14"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b="1"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sp>
        <p:nvSpPr>
          <p:cNvPr id="15" name="TextBox 14"/>
          <p:cNvSpPr txBox="1"/>
          <p:nvPr/>
        </p:nvSpPr>
        <p:spPr>
          <a:xfrm>
            <a:off x="2083399" y="2261934"/>
            <a:ext cx="1444626" cy="323165"/>
          </a:xfrm>
          <a:prstGeom prst="rect">
            <a:avLst/>
          </a:prstGeom>
          <a:noFill/>
        </p:spPr>
        <p:txBody>
          <a:bodyPr wrap="none" rtlCol="0">
            <a:spAutoFit/>
          </a:bodyPr>
          <a:lstStyle/>
          <a:p>
            <a:pPr algn="ctr"/>
            <a:r>
              <a:rPr lang="en-US" altLang="zh-CN" sz="1500" dirty="0"/>
              <a:t>Church</a:t>
            </a:r>
            <a:r>
              <a:rPr lang="zh-CN" altLang="en-US" sz="1500" dirty="0"/>
              <a:t> </a:t>
            </a:r>
            <a:r>
              <a:rPr lang="en-US" altLang="zh-CN" sz="1500" dirty="0"/>
              <a:t>samples</a:t>
            </a:r>
            <a:endParaRPr lang="en-US" sz="1500" dirty="0"/>
          </a:p>
        </p:txBody>
      </p:sp>
    </p:spTree>
    <p:extLst>
      <p:ext uri="{BB962C8B-B14F-4D97-AF65-F5344CB8AC3E}">
        <p14:creationId xmlns:p14="http://schemas.microsoft.com/office/powerpoint/2010/main" val="10462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b="1"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grpSp>
        <p:nvGrpSpPr>
          <p:cNvPr id="13" name="Group 12"/>
          <p:cNvGrpSpPr/>
          <p:nvPr/>
        </p:nvGrpSpPr>
        <p:grpSpPr>
          <a:xfrm>
            <a:off x="60835" y="5205034"/>
            <a:ext cx="12127990" cy="1523603"/>
            <a:chOff x="73022" y="6246596"/>
            <a:chExt cx="14557378" cy="1828800"/>
          </a:xfrm>
        </p:grpSpPr>
        <p:pic>
          <p:nvPicPr>
            <p:cNvPr id="18" name="Picture 17">
              <a:extLst>
                <a:ext uri="{FF2B5EF4-FFF2-40B4-BE49-F238E27FC236}">
                  <a16:creationId xmlns:a16="http://schemas.microsoft.com/office/drawing/2014/main" id="{2740CD70-16FA-254B-9CBD-096F45A68E89}"/>
                </a:ext>
              </a:extLst>
            </p:cNvPr>
            <p:cNvPicPr>
              <a:picLocks noChangeAspect="1"/>
            </p:cNvPicPr>
            <p:nvPr/>
          </p:nvPicPr>
          <p:blipFill rotWithShape="1">
            <a:blip r:embed="rId3">
              <a:extLst>
                <a:ext uri="{28A0092B-C50C-407E-A947-70E740481C1C}">
                  <a14:useLocalDpi xmlns:a14="http://schemas.microsoft.com/office/drawing/2010/main"/>
                </a:ext>
              </a:extLst>
            </a:blip>
            <a:srcRect r="29977"/>
            <a:stretch/>
          </p:blipFill>
          <p:spPr>
            <a:xfrm>
              <a:off x="1596952" y="6246596"/>
              <a:ext cx="13033448" cy="1828800"/>
            </a:xfrm>
            <a:prstGeom prst="rect">
              <a:avLst/>
            </a:prstGeom>
          </p:spPr>
        </p:pic>
        <p:sp>
          <p:nvSpPr>
            <p:cNvPr id="20" name="TextBox 19"/>
            <p:cNvSpPr txBox="1"/>
            <p:nvPr/>
          </p:nvSpPr>
          <p:spPr>
            <a:xfrm>
              <a:off x="73022" y="6653165"/>
              <a:ext cx="1555061" cy="1034091"/>
            </a:xfrm>
            <a:prstGeom prst="rect">
              <a:avLst/>
            </a:prstGeom>
            <a:noFill/>
          </p:spPr>
          <p:txBody>
            <a:bodyPr wrap="none" rtlCol="0">
              <a:spAutoFit/>
            </a:bodyPr>
            <a:lstStyle/>
            <a:p>
              <a:pPr algn="ctr"/>
              <a:r>
                <a:rPr lang="en-US" altLang="zh-CN" sz="2499" dirty="0">
                  <a:solidFill>
                    <a:schemeClr val="bg1">
                      <a:lumMod val="50000"/>
                    </a:schemeClr>
                  </a:solidFill>
                  <a:latin typeface="Calibri" charset="0"/>
                  <a:ea typeface="Calibri" charset="0"/>
                  <a:cs typeface="Calibri" charset="0"/>
                </a:rPr>
                <a:t>Unit</a:t>
              </a:r>
              <a:r>
                <a:rPr lang="zh-CN" altLang="en-US" sz="2499" dirty="0">
                  <a:solidFill>
                    <a:schemeClr val="bg1">
                      <a:lumMod val="50000"/>
                    </a:schemeClr>
                  </a:solidFill>
                  <a:latin typeface="Calibri" charset="0"/>
                  <a:ea typeface="Calibri" charset="0"/>
                  <a:cs typeface="Calibri" charset="0"/>
                </a:rPr>
                <a:t> </a:t>
              </a:r>
              <a:r>
                <a:rPr lang="en-US" altLang="zh-CN" sz="2499" dirty="0">
                  <a:solidFill>
                    <a:schemeClr val="bg1">
                      <a:lumMod val="50000"/>
                    </a:schemeClr>
                  </a:solidFill>
                  <a:latin typeface="Calibri" charset="0"/>
                  <a:ea typeface="Calibri" charset="0"/>
                  <a:cs typeface="Calibri" charset="0"/>
                </a:rPr>
                <a:t>#65</a:t>
              </a:r>
            </a:p>
            <a:p>
              <a:pPr algn="ctr"/>
              <a:r>
                <a:rPr lang="en-US" altLang="zh-CN" sz="2499" dirty="0">
                  <a:latin typeface="Calibri" charset="0"/>
                  <a:ea typeface="Calibri" charset="0"/>
                  <a:cs typeface="Calibri" charset="0"/>
                </a:rPr>
                <a:t>Table</a:t>
              </a:r>
              <a:endParaRPr lang="en-US" sz="2499" dirty="0">
                <a:latin typeface="Calibri" charset="0"/>
                <a:ea typeface="Calibri" charset="0"/>
                <a:cs typeface="Calibri" charset="0"/>
              </a:endParaRPr>
            </a:p>
          </p:txBody>
        </p:sp>
      </p:grpSp>
      <p:grpSp>
        <p:nvGrpSpPr>
          <p:cNvPr id="2" name="Group 1"/>
          <p:cNvGrpSpPr/>
          <p:nvPr/>
        </p:nvGrpSpPr>
        <p:grpSpPr>
          <a:xfrm>
            <a:off x="-20116" y="3620563"/>
            <a:ext cx="12195970" cy="1523603"/>
            <a:chOff x="-24144" y="4344736"/>
            <a:chExt cx="14638976" cy="182880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65088"/>
            <a:stretch/>
          </p:blipFill>
          <p:spPr>
            <a:xfrm>
              <a:off x="1608595" y="4344736"/>
              <a:ext cx="13006237" cy="1828800"/>
            </a:xfrm>
            <a:prstGeom prst="rect">
              <a:avLst/>
            </a:prstGeom>
          </p:spPr>
        </p:pic>
        <p:sp>
          <p:nvSpPr>
            <p:cNvPr id="21" name="TextBox 20"/>
            <p:cNvSpPr txBox="1"/>
            <p:nvPr/>
          </p:nvSpPr>
          <p:spPr>
            <a:xfrm>
              <a:off x="-24144" y="4751305"/>
              <a:ext cx="1749396" cy="1034091"/>
            </a:xfrm>
            <a:prstGeom prst="rect">
              <a:avLst/>
            </a:prstGeom>
            <a:noFill/>
          </p:spPr>
          <p:txBody>
            <a:bodyPr wrap="none" rtlCol="0">
              <a:spAutoFit/>
            </a:bodyPr>
            <a:lstStyle/>
            <a:p>
              <a:pPr algn="ctr"/>
              <a:r>
                <a:rPr lang="en-US" altLang="zh-CN" sz="2499" dirty="0">
                  <a:solidFill>
                    <a:schemeClr val="bg1">
                      <a:lumMod val="50000"/>
                    </a:schemeClr>
                  </a:solidFill>
                  <a:latin typeface="Calibri" charset="0"/>
                  <a:ea typeface="Calibri" charset="0"/>
                  <a:cs typeface="Calibri" charset="0"/>
                </a:rPr>
                <a:t>Unit</a:t>
              </a:r>
              <a:r>
                <a:rPr lang="zh-CN" altLang="en-US" sz="2499" dirty="0">
                  <a:solidFill>
                    <a:schemeClr val="bg1">
                      <a:lumMod val="50000"/>
                    </a:schemeClr>
                  </a:solidFill>
                  <a:latin typeface="Calibri" charset="0"/>
                  <a:ea typeface="Calibri" charset="0"/>
                  <a:cs typeface="Calibri" charset="0"/>
                </a:rPr>
                <a:t> </a:t>
              </a:r>
              <a:r>
                <a:rPr lang="en-US" altLang="zh-CN" sz="2499" dirty="0">
                  <a:solidFill>
                    <a:schemeClr val="bg1">
                      <a:lumMod val="50000"/>
                    </a:schemeClr>
                  </a:solidFill>
                  <a:latin typeface="Calibri" charset="0"/>
                  <a:ea typeface="Calibri" charset="0"/>
                  <a:cs typeface="Calibri" charset="0"/>
                </a:rPr>
                <a:t>#139</a:t>
              </a:r>
            </a:p>
            <a:p>
              <a:pPr algn="ctr"/>
              <a:r>
                <a:rPr lang="en-US" altLang="zh-CN" sz="2499" dirty="0">
                  <a:latin typeface="Calibri" charset="0"/>
                  <a:ea typeface="Calibri" charset="0"/>
                  <a:cs typeface="Calibri" charset="0"/>
                </a:rPr>
                <a:t>Window</a:t>
              </a:r>
              <a:endParaRPr lang="en-US" sz="2499" dirty="0">
                <a:latin typeface="Calibri" charset="0"/>
                <a:ea typeface="Calibri" charset="0"/>
                <a:cs typeface="Calibri" charset="0"/>
              </a:endParaRPr>
            </a:p>
          </p:txBody>
        </p:sp>
      </p:grpSp>
      <p:grpSp>
        <p:nvGrpSpPr>
          <p:cNvPr id="3" name="Group 2"/>
          <p:cNvGrpSpPr/>
          <p:nvPr/>
        </p:nvGrpSpPr>
        <p:grpSpPr>
          <a:xfrm>
            <a:off x="1700473" y="1629269"/>
            <a:ext cx="9743083" cy="1714054"/>
            <a:chOff x="2041099" y="1954560"/>
            <a:chExt cx="11694745" cy="2057400"/>
          </a:xfrm>
        </p:grpSpPr>
        <p:grpSp>
          <p:nvGrpSpPr>
            <p:cNvPr id="22" name="Group 21"/>
            <p:cNvGrpSpPr/>
            <p:nvPr/>
          </p:nvGrpSpPr>
          <p:grpSpPr>
            <a:xfrm>
              <a:off x="5010944" y="1954560"/>
              <a:ext cx="8724900" cy="2057400"/>
              <a:chOff x="3006090" y="940308"/>
              <a:chExt cx="8724900" cy="2057400"/>
            </a:xfrm>
          </p:grpSpPr>
          <p:pic>
            <p:nvPicPr>
              <p:cNvPr id="23" name="Picture 22">
                <a:extLst>
                  <a:ext uri="{FF2B5EF4-FFF2-40B4-BE49-F238E27FC236}">
                    <a16:creationId xmlns:a16="http://schemas.microsoft.com/office/drawing/2014/main" id="{35994CDB-4BDD-C74D-98B9-F87AF485C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090" y="940308"/>
                <a:ext cx="2057400" cy="2057400"/>
              </a:xfrm>
              <a:prstGeom prst="rect">
                <a:avLst/>
              </a:prstGeom>
              <a:ln w="25400">
                <a:solidFill>
                  <a:srgbClr val="000000"/>
                </a:solidFill>
                <a:miter lim="400000"/>
              </a:ln>
            </p:spPr>
          </p:pic>
          <p:pic>
            <p:nvPicPr>
              <p:cNvPr id="24" name="Picture 23">
                <a:extLst>
                  <a:ext uri="{FF2B5EF4-FFF2-40B4-BE49-F238E27FC236}">
                    <a16:creationId xmlns:a16="http://schemas.microsoft.com/office/drawing/2014/main" id="{D05C31D4-B68D-F348-81D1-B5440D551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8590" y="940308"/>
                <a:ext cx="2057400" cy="2057400"/>
              </a:xfrm>
              <a:prstGeom prst="rect">
                <a:avLst/>
              </a:prstGeom>
              <a:ln w="25400">
                <a:solidFill>
                  <a:srgbClr val="000000"/>
                </a:solidFill>
                <a:miter lim="400000"/>
              </a:ln>
            </p:spPr>
          </p:pic>
          <p:pic>
            <p:nvPicPr>
              <p:cNvPr id="25" name="Picture 24">
                <a:extLst>
                  <a:ext uri="{FF2B5EF4-FFF2-40B4-BE49-F238E27FC236}">
                    <a16:creationId xmlns:a16="http://schemas.microsoft.com/office/drawing/2014/main" id="{E4546296-A264-9047-8A04-98649884EE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1090" y="940308"/>
                <a:ext cx="2057400" cy="2057400"/>
              </a:xfrm>
              <a:prstGeom prst="rect">
                <a:avLst/>
              </a:prstGeom>
              <a:ln w="25400">
                <a:solidFill>
                  <a:srgbClr val="000000"/>
                </a:solidFill>
                <a:miter lim="400000"/>
              </a:ln>
            </p:spPr>
          </p:pic>
          <p:pic>
            <p:nvPicPr>
              <p:cNvPr id="26" name="Picture 25">
                <a:extLst>
                  <a:ext uri="{FF2B5EF4-FFF2-40B4-BE49-F238E27FC236}">
                    <a16:creationId xmlns:a16="http://schemas.microsoft.com/office/drawing/2014/main" id="{486DFF6C-FDA9-814B-90E9-0338B5A85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3590" y="940308"/>
                <a:ext cx="2057400" cy="2057400"/>
              </a:xfrm>
              <a:prstGeom prst="rect">
                <a:avLst/>
              </a:prstGeom>
              <a:ln w="25400">
                <a:solidFill>
                  <a:srgbClr val="000000"/>
                </a:solidFill>
                <a:miter lim="400000"/>
              </a:ln>
            </p:spPr>
          </p:pic>
        </p:grpSp>
        <p:sp>
          <p:nvSpPr>
            <p:cNvPr id="27" name="TextBox 26"/>
            <p:cNvSpPr txBox="1"/>
            <p:nvPr/>
          </p:nvSpPr>
          <p:spPr>
            <a:xfrm>
              <a:off x="2041099" y="2713956"/>
              <a:ext cx="2241967" cy="387899"/>
            </a:xfrm>
            <a:prstGeom prst="rect">
              <a:avLst/>
            </a:prstGeom>
            <a:noFill/>
          </p:spPr>
          <p:txBody>
            <a:bodyPr wrap="none" rtlCol="0">
              <a:spAutoFit/>
            </a:bodyPr>
            <a:lstStyle/>
            <a:p>
              <a:pPr algn="ctr"/>
              <a:r>
                <a:rPr lang="en-US" altLang="zh-CN" sz="1500" dirty="0"/>
                <a:t>Dining</a:t>
              </a:r>
              <a:r>
                <a:rPr lang="zh-CN" altLang="en-US" sz="1500" dirty="0"/>
                <a:t> </a:t>
              </a:r>
              <a:r>
                <a:rPr lang="en-US" altLang="zh-CN" sz="1500" dirty="0"/>
                <a:t>room</a:t>
              </a:r>
              <a:r>
                <a:rPr lang="zh-CN" altLang="en-US" sz="1500" dirty="0"/>
                <a:t> </a:t>
              </a:r>
              <a:r>
                <a:rPr lang="en-US" altLang="zh-CN" sz="1500" dirty="0"/>
                <a:t>samples</a:t>
              </a:r>
              <a:endParaRPr lang="en-US" sz="1500" dirty="0"/>
            </a:p>
          </p:txBody>
        </p:sp>
      </p:grpSp>
    </p:spTree>
    <p:extLst>
      <p:ext uri="{BB962C8B-B14F-4D97-AF65-F5344CB8AC3E}">
        <p14:creationId xmlns:p14="http://schemas.microsoft.com/office/powerpoint/2010/main" val="53321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 y="1779663"/>
            <a:ext cx="12181790" cy="4288943"/>
          </a:xfrm>
          <a:prstGeom prst="rect">
            <a:avLst/>
          </a:prstGeom>
        </p:spPr>
      </p:pic>
    </p:spTree>
    <p:extLst>
      <p:ext uri="{BB962C8B-B14F-4D97-AF65-F5344CB8AC3E}">
        <p14:creationId xmlns:p14="http://schemas.microsoft.com/office/powerpoint/2010/main" val="8225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 y="1779663"/>
            <a:ext cx="12181788" cy="4288943"/>
          </a:xfrm>
          <a:prstGeom prst="rect">
            <a:avLst/>
          </a:prstGeom>
        </p:spPr>
      </p:pic>
    </p:spTree>
    <p:extLst>
      <p:ext uri="{BB962C8B-B14F-4D97-AF65-F5344CB8AC3E}">
        <p14:creationId xmlns:p14="http://schemas.microsoft.com/office/powerpoint/2010/main" val="124633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 y="1779663"/>
            <a:ext cx="12181788" cy="4288942"/>
          </a:xfrm>
          <a:prstGeom prst="rect">
            <a:avLst/>
          </a:prstGeom>
        </p:spPr>
      </p:pic>
    </p:spTree>
    <p:extLst>
      <p:ext uri="{BB962C8B-B14F-4D97-AF65-F5344CB8AC3E}">
        <p14:creationId xmlns:p14="http://schemas.microsoft.com/office/powerpoint/2010/main" val="110896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 y="1779663"/>
            <a:ext cx="12181786" cy="4288942"/>
          </a:xfrm>
          <a:prstGeom prst="rect">
            <a:avLst/>
          </a:prstGeom>
        </p:spPr>
      </p:pic>
    </p:spTree>
    <p:extLst>
      <p:ext uri="{BB962C8B-B14F-4D97-AF65-F5344CB8AC3E}">
        <p14:creationId xmlns:p14="http://schemas.microsoft.com/office/powerpoint/2010/main" val="199357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 y="1779663"/>
            <a:ext cx="12181786" cy="4288941"/>
          </a:xfrm>
          <a:prstGeom prst="rect">
            <a:avLst/>
          </a:prstGeom>
        </p:spPr>
      </p:pic>
    </p:spTree>
    <p:extLst>
      <p:ext uri="{BB962C8B-B14F-4D97-AF65-F5344CB8AC3E}">
        <p14:creationId xmlns:p14="http://schemas.microsoft.com/office/powerpoint/2010/main" val="154613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 y="1779663"/>
            <a:ext cx="12181784" cy="4288941"/>
          </a:xfrm>
          <a:prstGeom prst="rect">
            <a:avLst/>
          </a:prstGeom>
        </p:spPr>
      </p:pic>
    </p:spTree>
    <p:extLst>
      <p:ext uri="{BB962C8B-B14F-4D97-AF65-F5344CB8AC3E}">
        <p14:creationId xmlns:p14="http://schemas.microsoft.com/office/powerpoint/2010/main" val="1251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55612" y="199669"/>
            <a:ext cx="10515600" cy="1020762"/>
          </a:xfrm>
        </p:spPr>
        <p:txBody>
          <a:bodyPr>
            <a:normAutofit/>
          </a:bodyPr>
          <a:lstStyle/>
          <a:p>
            <a:r>
              <a:rPr lang="en-US" sz="3600" dirty="0"/>
              <a:t>Objective</a:t>
            </a:r>
            <a:r>
              <a:rPr lang="en-US" sz="4400" dirty="0"/>
              <a:t> </a:t>
            </a:r>
          </a:p>
        </p:txBody>
      </p:sp>
      <p:sp>
        <p:nvSpPr>
          <p:cNvPr id="14" name="Content Placeholder 13"/>
          <p:cNvSpPr>
            <a:spLocks noGrp="1"/>
          </p:cNvSpPr>
          <p:nvPr>
            <p:ph idx="1"/>
          </p:nvPr>
        </p:nvSpPr>
        <p:spPr>
          <a:xfrm>
            <a:off x="1140641" y="1066800"/>
            <a:ext cx="11582400" cy="4906962"/>
          </a:xfrm>
        </p:spPr>
        <p:txBody>
          <a:bodyPr>
            <a:normAutofit/>
          </a:bodyPr>
          <a:lstStyle/>
          <a:p>
            <a:r>
              <a:rPr lang="en-US" sz="2000" dirty="0"/>
              <a:t>GANs are able to produce realistic images. </a:t>
            </a:r>
          </a:p>
          <a:p>
            <a:r>
              <a:rPr lang="en-US" sz="2000" dirty="0"/>
              <a:t>Applications - visual recognition, image manipulation, video prediction.</a:t>
            </a:r>
          </a:p>
          <a:p>
            <a:r>
              <a:rPr lang="en-US" sz="2000" dirty="0"/>
              <a:t>Research into interpreting and understanding generative models is a new area.</a:t>
            </a:r>
          </a:p>
          <a:p>
            <a:r>
              <a:rPr lang="en-US" sz="2000" dirty="0"/>
              <a:t>This method seeks a semantic understanding of the generator’s internal representations</a:t>
            </a:r>
          </a:p>
        </p:txBody>
      </p:sp>
      <p:grpSp>
        <p:nvGrpSpPr>
          <p:cNvPr id="4" name="Group 3">
            <a:extLst>
              <a:ext uri="{FF2B5EF4-FFF2-40B4-BE49-F238E27FC236}">
                <a16:creationId xmlns:a16="http://schemas.microsoft.com/office/drawing/2014/main" id="{4E080360-82EE-4351-BF2D-E2721986FD2E}"/>
              </a:ext>
            </a:extLst>
          </p:cNvPr>
          <p:cNvGrpSpPr/>
          <p:nvPr/>
        </p:nvGrpSpPr>
        <p:grpSpPr>
          <a:xfrm>
            <a:off x="3198812" y="2686966"/>
            <a:ext cx="5964867" cy="1141055"/>
            <a:chOff x="3006090" y="940308"/>
            <a:chExt cx="8724900" cy="2057400"/>
          </a:xfrm>
        </p:grpSpPr>
        <p:pic>
          <p:nvPicPr>
            <p:cNvPr id="5" name="Picture 4">
              <a:extLst>
                <a:ext uri="{FF2B5EF4-FFF2-40B4-BE49-F238E27FC236}">
                  <a16:creationId xmlns:a16="http://schemas.microsoft.com/office/drawing/2014/main" id="{A76B18F7-9D61-4AF9-9A17-41AAD9F9A019}"/>
                </a:ext>
              </a:extLst>
            </p:cNvPr>
            <p:cNvPicPr>
              <a:picLocks noChangeAspect="1"/>
            </p:cNvPicPr>
            <p:nvPr/>
          </p:nvPicPr>
          <p:blipFill>
            <a:blip r:embed="rId2"/>
            <a:stretch>
              <a:fillRect/>
            </a:stretch>
          </p:blipFill>
          <p:spPr>
            <a:xfrm>
              <a:off x="3006090" y="940308"/>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B5E23AF9-8E09-46DB-9A68-5179B8F02FB9}"/>
                </a:ext>
              </a:extLst>
            </p:cNvPr>
            <p:cNvPicPr>
              <a:picLocks noChangeAspect="1"/>
            </p:cNvPicPr>
            <p:nvPr/>
          </p:nvPicPr>
          <p:blipFill>
            <a:blip r:embed="rId3"/>
            <a:stretch>
              <a:fillRect/>
            </a:stretch>
          </p:blipFill>
          <p:spPr>
            <a:xfrm>
              <a:off x="5228590" y="940308"/>
              <a:ext cx="2057400" cy="20574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3CFC21B1-618D-42D9-AAFD-E96F2BB4FBBE}"/>
                </a:ext>
              </a:extLst>
            </p:cNvPr>
            <p:cNvPicPr>
              <a:picLocks noChangeAspect="1"/>
            </p:cNvPicPr>
            <p:nvPr/>
          </p:nvPicPr>
          <p:blipFill>
            <a:blip r:embed="rId4"/>
            <a:stretch>
              <a:fillRect/>
            </a:stretch>
          </p:blipFill>
          <p:spPr>
            <a:xfrm>
              <a:off x="7451090" y="940308"/>
              <a:ext cx="2057400" cy="20574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79701252-9529-41CB-9336-97BCB5690F19}"/>
                </a:ext>
              </a:extLst>
            </p:cNvPr>
            <p:cNvPicPr>
              <a:picLocks noChangeAspect="1"/>
            </p:cNvPicPr>
            <p:nvPr/>
          </p:nvPicPr>
          <p:blipFill>
            <a:blip r:embed="rId5"/>
            <a:stretch>
              <a:fillRect/>
            </a:stretch>
          </p:blipFill>
          <p:spPr>
            <a:xfrm>
              <a:off x="9673590" y="940308"/>
              <a:ext cx="2057400" cy="2057400"/>
            </a:xfrm>
            <a:prstGeom prst="rect">
              <a:avLst/>
            </a:prstGeom>
            <a:ln w="25400">
              <a:solidFill>
                <a:srgbClr val="000000"/>
              </a:solidFill>
              <a:miter lim="400000"/>
            </a:ln>
          </p:spPr>
        </p:pic>
      </p:grpSp>
      <p:grpSp>
        <p:nvGrpSpPr>
          <p:cNvPr id="9" name="Group 8">
            <a:extLst>
              <a:ext uri="{FF2B5EF4-FFF2-40B4-BE49-F238E27FC236}">
                <a16:creationId xmlns:a16="http://schemas.microsoft.com/office/drawing/2014/main" id="{DA1FDCE5-C3F1-46D2-B178-1ECBDDA15071}"/>
              </a:ext>
            </a:extLst>
          </p:cNvPr>
          <p:cNvGrpSpPr/>
          <p:nvPr/>
        </p:nvGrpSpPr>
        <p:grpSpPr>
          <a:xfrm>
            <a:off x="3189690" y="3897064"/>
            <a:ext cx="5964867" cy="1141055"/>
            <a:chOff x="3006090" y="3161869"/>
            <a:chExt cx="8724900" cy="2057400"/>
          </a:xfrm>
        </p:grpSpPr>
        <p:pic>
          <p:nvPicPr>
            <p:cNvPr id="10" name="Picture 9">
              <a:extLst>
                <a:ext uri="{FF2B5EF4-FFF2-40B4-BE49-F238E27FC236}">
                  <a16:creationId xmlns:a16="http://schemas.microsoft.com/office/drawing/2014/main" id="{C61ECC41-F3BC-48A0-A68F-A11023C08954}"/>
                </a:ext>
              </a:extLst>
            </p:cNvPr>
            <p:cNvPicPr>
              <a:picLocks noChangeAspect="1"/>
            </p:cNvPicPr>
            <p:nvPr/>
          </p:nvPicPr>
          <p:blipFill>
            <a:blip r:embed="rId6"/>
            <a:stretch>
              <a:fillRect/>
            </a:stretch>
          </p:blipFill>
          <p:spPr>
            <a:xfrm>
              <a:off x="3006090" y="3161869"/>
              <a:ext cx="2057400" cy="2057400"/>
            </a:xfrm>
            <a:prstGeom prst="rect">
              <a:avLst/>
            </a:prstGeom>
            <a:ln w="25400">
              <a:solidFill>
                <a:srgbClr val="000000"/>
              </a:solidFill>
              <a:miter lim="400000"/>
            </a:ln>
          </p:spPr>
        </p:pic>
        <p:pic>
          <p:nvPicPr>
            <p:cNvPr id="11" name="Picture 10">
              <a:extLst>
                <a:ext uri="{FF2B5EF4-FFF2-40B4-BE49-F238E27FC236}">
                  <a16:creationId xmlns:a16="http://schemas.microsoft.com/office/drawing/2014/main" id="{AEB1D103-810C-4840-99F3-C441C54F6E75}"/>
                </a:ext>
              </a:extLst>
            </p:cNvPr>
            <p:cNvPicPr>
              <a:picLocks noChangeAspect="1"/>
            </p:cNvPicPr>
            <p:nvPr/>
          </p:nvPicPr>
          <p:blipFill>
            <a:blip r:embed="rId7"/>
            <a:stretch>
              <a:fillRect/>
            </a:stretch>
          </p:blipFill>
          <p:spPr>
            <a:xfrm>
              <a:off x="5228590" y="3161869"/>
              <a:ext cx="2057400" cy="2057400"/>
            </a:xfrm>
            <a:prstGeom prst="rect">
              <a:avLst/>
            </a:prstGeom>
            <a:ln w="25400">
              <a:solidFill>
                <a:srgbClr val="000000"/>
              </a:solidFill>
              <a:miter lim="400000"/>
            </a:ln>
          </p:spPr>
        </p:pic>
        <p:pic>
          <p:nvPicPr>
            <p:cNvPr id="12" name="Picture 11">
              <a:extLst>
                <a:ext uri="{FF2B5EF4-FFF2-40B4-BE49-F238E27FC236}">
                  <a16:creationId xmlns:a16="http://schemas.microsoft.com/office/drawing/2014/main" id="{454941F9-3FC7-4774-B019-0C43BCA9D37C}"/>
                </a:ext>
              </a:extLst>
            </p:cNvPr>
            <p:cNvPicPr>
              <a:picLocks noChangeAspect="1"/>
            </p:cNvPicPr>
            <p:nvPr/>
          </p:nvPicPr>
          <p:blipFill>
            <a:blip r:embed="rId8"/>
            <a:stretch>
              <a:fillRect/>
            </a:stretch>
          </p:blipFill>
          <p:spPr>
            <a:xfrm>
              <a:off x="9673590" y="3161869"/>
              <a:ext cx="2057400" cy="2057400"/>
            </a:xfrm>
            <a:prstGeom prst="rect">
              <a:avLst/>
            </a:prstGeom>
            <a:ln w="25400">
              <a:solidFill>
                <a:srgbClr val="000000"/>
              </a:solidFill>
              <a:miter lim="400000"/>
            </a:ln>
          </p:spPr>
        </p:pic>
        <p:pic>
          <p:nvPicPr>
            <p:cNvPr id="15" name="Picture 14">
              <a:extLst>
                <a:ext uri="{FF2B5EF4-FFF2-40B4-BE49-F238E27FC236}">
                  <a16:creationId xmlns:a16="http://schemas.microsoft.com/office/drawing/2014/main" id="{09AB05E6-DF20-4CEA-9828-B1EDFC67C8BF}"/>
                </a:ext>
              </a:extLst>
            </p:cNvPr>
            <p:cNvPicPr>
              <a:picLocks noChangeAspect="1"/>
            </p:cNvPicPr>
            <p:nvPr/>
          </p:nvPicPr>
          <p:blipFill>
            <a:blip r:embed="rId9"/>
            <a:stretch>
              <a:fillRect/>
            </a:stretch>
          </p:blipFill>
          <p:spPr>
            <a:xfrm>
              <a:off x="7451090" y="3161869"/>
              <a:ext cx="2057400" cy="2057400"/>
            </a:xfrm>
            <a:prstGeom prst="rect">
              <a:avLst/>
            </a:prstGeom>
            <a:ln w="25400">
              <a:solidFill>
                <a:srgbClr val="000000"/>
              </a:solidFill>
              <a:miter lim="400000"/>
            </a:ln>
          </p:spPr>
        </p:pic>
      </p:grpSp>
      <p:grpSp>
        <p:nvGrpSpPr>
          <p:cNvPr id="16" name="Group 15">
            <a:extLst>
              <a:ext uri="{FF2B5EF4-FFF2-40B4-BE49-F238E27FC236}">
                <a16:creationId xmlns:a16="http://schemas.microsoft.com/office/drawing/2014/main" id="{81AEDF5D-4841-4A26-847B-AD51F0D30200}"/>
              </a:ext>
            </a:extLst>
          </p:cNvPr>
          <p:cNvGrpSpPr/>
          <p:nvPr/>
        </p:nvGrpSpPr>
        <p:grpSpPr>
          <a:xfrm>
            <a:off x="3198812" y="5117132"/>
            <a:ext cx="5964867" cy="1141055"/>
            <a:chOff x="3006090" y="5626968"/>
            <a:chExt cx="8724900" cy="2057400"/>
          </a:xfrm>
        </p:grpSpPr>
        <p:pic>
          <p:nvPicPr>
            <p:cNvPr id="17" name="Picture 16">
              <a:extLst>
                <a:ext uri="{FF2B5EF4-FFF2-40B4-BE49-F238E27FC236}">
                  <a16:creationId xmlns:a16="http://schemas.microsoft.com/office/drawing/2014/main" id="{B5DDB05D-84C8-42DE-9520-D182741992C4}"/>
                </a:ext>
              </a:extLst>
            </p:cNvPr>
            <p:cNvPicPr>
              <a:picLocks noChangeAspect="1"/>
            </p:cNvPicPr>
            <p:nvPr/>
          </p:nvPicPr>
          <p:blipFill>
            <a:blip r:embed="rId10"/>
            <a:stretch>
              <a:fillRect/>
            </a:stretch>
          </p:blipFill>
          <p:spPr>
            <a:xfrm>
              <a:off x="5228590" y="5626968"/>
              <a:ext cx="2057400" cy="2057400"/>
            </a:xfrm>
            <a:prstGeom prst="rect">
              <a:avLst/>
            </a:prstGeom>
            <a:ln w="25400">
              <a:solidFill>
                <a:srgbClr val="000000"/>
              </a:solidFill>
              <a:miter lim="400000"/>
            </a:ln>
          </p:spPr>
        </p:pic>
        <p:pic>
          <p:nvPicPr>
            <p:cNvPr id="18" name="Picture 17">
              <a:extLst>
                <a:ext uri="{FF2B5EF4-FFF2-40B4-BE49-F238E27FC236}">
                  <a16:creationId xmlns:a16="http://schemas.microsoft.com/office/drawing/2014/main" id="{A3C91504-5C53-4635-8A6A-A3304D7FC565}"/>
                </a:ext>
              </a:extLst>
            </p:cNvPr>
            <p:cNvPicPr>
              <a:picLocks noChangeAspect="1"/>
            </p:cNvPicPr>
            <p:nvPr/>
          </p:nvPicPr>
          <p:blipFill>
            <a:blip r:embed="rId11"/>
            <a:stretch>
              <a:fillRect/>
            </a:stretch>
          </p:blipFill>
          <p:spPr>
            <a:xfrm>
              <a:off x="7451090" y="5626968"/>
              <a:ext cx="2057400" cy="2057400"/>
            </a:xfrm>
            <a:prstGeom prst="rect">
              <a:avLst/>
            </a:prstGeom>
            <a:ln w="25400">
              <a:solidFill>
                <a:srgbClr val="000000"/>
              </a:solidFill>
              <a:miter lim="400000"/>
            </a:ln>
          </p:spPr>
        </p:pic>
        <p:pic>
          <p:nvPicPr>
            <p:cNvPr id="19" name="Picture 18">
              <a:extLst>
                <a:ext uri="{FF2B5EF4-FFF2-40B4-BE49-F238E27FC236}">
                  <a16:creationId xmlns:a16="http://schemas.microsoft.com/office/drawing/2014/main" id="{D295AEA7-1AD2-4A5D-A1EB-EDFA1046C143}"/>
                </a:ext>
              </a:extLst>
            </p:cNvPr>
            <p:cNvPicPr>
              <a:picLocks noChangeAspect="1"/>
            </p:cNvPicPr>
            <p:nvPr/>
          </p:nvPicPr>
          <p:blipFill>
            <a:blip r:embed="rId12"/>
            <a:stretch>
              <a:fillRect/>
            </a:stretch>
          </p:blipFill>
          <p:spPr>
            <a:xfrm>
              <a:off x="9673590" y="5626968"/>
              <a:ext cx="2057400" cy="2057400"/>
            </a:xfrm>
            <a:prstGeom prst="rect">
              <a:avLst/>
            </a:prstGeom>
            <a:ln w="25400">
              <a:solidFill>
                <a:srgbClr val="000000"/>
              </a:solidFill>
              <a:miter lim="400000"/>
            </a:ln>
          </p:spPr>
        </p:pic>
        <p:pic>
          <p:nvPicPr>
            <p:cNvPr id="20" name="Picture 19">
              <a:extLst>
                <a:ext uri="{FF2B5EF4-FFF2-40B4-BE49-F238E27FC236}">
                  <a16:creationId xmlns:a16="http://schemas.microsoft.com/office/drawing/2014/main" id="{FBBF5BE1-5E8A-4FA7-8679-BACFF8B28400}"/>
                </a:ext>
              </a:extLst>
            </p:cNvPr>
            <p:cNvPicPr>
              <a:picLocks noChangeAspect="1"/>
            </p:cNvPicPr>
            <p:nvPr/>
          </p:nvPicPr>
          <p:blipFill>
            <a:blip r:embed="rId13"/>
            <a:stretch>
              <a:fillRect/>
            </a:stretch>
          </p:blipFill>
          <p:spPr>
            <a:xfrm>
              <a:off x="3006090" y="5626968"/>
              <a:ext cx="2057400" cy="2057400"/>
            </a:xfrm>
            <a:prstGeom prst="rect">
              <a:avLst/>
            </a:prstGeom>
            <a:ln w="25400">
              <a:solidFill>
                <a:srgbClr val="000000"/>
              </a:solidFill>
              <a:miter lim="400000"/>
            </a:ln>
          </p:spPr>
        </p:pic>
      </p:grpSp>
      <p:sp>
        <p:nvSpPr>
          <p:cNvPr id="21" name="TextBox 20">
            <a:extLst>
              <a:ext uri="{FF2B5EF4-FFF2-40B4-BE49-F238E27FC236}">
                <a16:creationId xmlns:a16="http://schemas.microsoft.com/office/drawing/2014/main" id="{CA57F520-D55B-4FBA-B2A0-8131AE244FC8}"/>
              </a:ext>
            </a:extLst>
          </p:cNvPr>
          <p:cNvSpPr txBox="1"/>
          <p:nvPr/>
        </p:nvSpPr>
        <p:spPr>
          <a:xfrm>
            <a:off x="2217693" y="3059341"/>
            <a:ext cx="860305" cy="323165"/>
          </a:xfrm>
          <a:prstGeom prst="rect">
            <a:avLst/>
          </a:prstGeom>
          <a:noFill/>
        </p:spPr>
        <p:txBody>
          <a:bodyPr wrap="square" rtlCol="0">
            <a:spAutoFit/>
          </a:bodyPr>
          <a:lstStyle/>
          <a:p>
            <a:pPr algn="ctr"/>
            <a:r>
              <a:rPr lang="en-US" altLang="zh-CN" sz="1500" dirty="0"/>
              <a:t>Church</a:t>
            </a:r>
            <a:endParaRPr lang="en-US" sz="1500" dirty="0"/>
          </a:p>
        </p:txBody>
      </p:sp>
      <p:sp>
        <p:nvSpPr>
          <p:cNvPr id="22" name="TextBox 21">
            <a:extLst>
              <a:ext uri="{FF2B5EF4-FFF2-40B4-BE49-F238E27FC236}">
                <a16:creationId xmlns:a16="http://schemas.microsoft.com/office/drawing/2014/main" id="{7E8B23AE-9861-476B-90FB-4B31393143A4}"/>
              </a:ext>
            </a:extLst>
          </p:cNvPr>
          <p:cNvSpPr txBox="1"/>
          <p:nvPr/>
        </p:nvSpPr>
        <p:spPr>
          <a:xfrm>
            <a:off x="2154429" y="4156922"/>
            <a:ext cx="928960" cy="553998"/>
          </a:xfrm>
          <a:prstGeom prst="rect">
            <a:avLst/>
          </a:prstGeom>
          <a:noFill/>
        </p:spPr>
        <p:txBody>
          <a:bodyPr wrap="square" rtlCol="0">
            <a:spAutoFit/>
          </a:bodyPr>
          <a:lstStyle/>
          <a:p>
            <a:pPr algn="ctr"/>
            <a:r>
              <a:rPr lang="en-US" altLang="zh-CN" sz="1500" dirty="0"/>
              <a:t>Living</a:t>
            </a:r>
            <a:r>
              <a:rPr lang="zh-CN" altLang="en-US" sz="1500" dirty="0"/>
              <a:t> </a:t>
            </a:r>
            <a:r>
              <a:rPr lang="en-US" altLang="zh-CN" sz="1500" dirty="0"/>
              <a:t>room</a:t>
            </a:r>
            <a:endParaRPr lang="en-US" sz="1500" dirty="0"/>
          </a:p>
        </p:txBody>
      </p:sp>
      <p:sp>
        <p:nvSpPr>
          <p:cNvPr id="23" name="TextBox 22">
            <a:extLst>
              <a:ext uri="{FF2B5EF4-FFF2-40B4-BE49-F238E27FC236}">
                <a16:creationId xmlns:a16="http://schemas.microsoft.com/office/drawing/2014/main" id="{FB255917-B243-4875-AAFC-0ADFC23DD376}"/>
              </a:ext>
            </a:extLst>
          </p:cNvPr>
          <p:cNvSpPr txBox="1"/>
          <p:nvPr/>
        </p:nvSpPr>
        <p:spPr>
          <a:xfrm>
            <a:off x="2088925" y="5408495"/>
            <a:ext cx="1081949" cy="323165"/>
          </a:xfrm>
          <a:prstGeom prst="rect">
            <a:avLst/>
          </a:prstGeom>
          <a:noFill/>
        </p:spPr>
        <p:txBody>
          <a:bodyPr wrap="square" rtlCol="0">
            <a:spAutoFit/>
          </a:bodyPr>
          <a:lstStyle/>
          <a:p>
            <a:pPr algn="ctr"/>
            <a:r>
              <a:rPr lang="en-US" altLang="zh-CN" sz="1500" dirty="0"/>
              <a:t>Restaurant</a:t>
            </a:r>
            <a:endParaRPr lang="en-US" sz="1500" dirty="0"/>
          </a:p>
        </p:txBody>
      </p:sp>
      <p:sp>
        <p:nvSpPr>
          <p:cNvPr id="24" name="TextBox 23">
            <a:extLst>
              <a:ext uri="{FF2B5EF4-FFF2-40B4-BE49-F238E27FC236}">
                <a16:creationId xmlns:a16="http://schemas.microsoft.com/office/drawing/2014/main" id="{81AE8205-6BD6-4047-AD66-C06B522D84E7}"/>
              </a:ext>
            </a:extLst>
          </p:cNvPr>
          <p:cNvSpPr txBox="1"/>
          <p:nvPr/>
        </p:nvSpPr>
        <p:spPr>
          <a:xfrm>
            <a:off x="1141412" y="6355427"/>
            <a:ext cx="10059009" cy="400110"/>
          </a:xfrm>
          <a:prstGeom prst="rect">
            <a:avLst/>
          </a:prstGeom>
          <a:noFill/>
        </p:spPr>
        <p:txBody>
          <a:bodyPr wrap="square" rtlCol="0">
            <a:spAutoFit/>
          </a:bodyPr>
          <a:lstStyle/>
          <a:p>
            <a:pPr algn="ctr"/>
            <a:r>
              <a:rPr lang="en-US" sz="2000" dirty="0"/>
              <a:t>256x256 images synthesized by a Progressive GAN </a:t>
            </a:r>
            <a:r>
              <a:rPr lang="en-US" altLang="zh-CN" sz="2000" dirty="0"/>
              <a:t>[</a:t>
            </a:r>
            <a:r>
              <a:rPr lang="en-US" sz="2000" dirty="0" err="1"/>
              <a:t>Karras</a:t>
            </a:r>
            <a:r>
              <a:rPr lang="en-US" sz="2000" dirty="0"/>
              <a:t>, et al 2017</a:t>
            </a:r>
            <a:r>
              <a:rPr lang="en-US" altLang="zh-CN" sz="2000" dirty="0"/>
              <a:t>]</a:t>
            </a:r>
            <a:endParaRPr lang="en-US" sz="200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75236" y="609421"/>
            <a:ext cx="10969943" cy="1142702"/>
          </a:xfrm>
        </p:spPr>
        <p:txBody>
          <a:bodyPr>
            <a:normAutofit fontScale="90000"/>
          </a:bodyPr>
          <a:lstStyle/>
          <a:p>
            <a:r>
              <a:rPr lang="en-US" sz="5998" dirty="0"/>
              <a:t>Which units </a:t>
            </a:r>
            <a:r>
              <a:rPr lang="en-US" altLang="zh-CN" sz="5998" b="1" dirty="0"/>
              <a:t>cause</a:t>
            </a:r>
            <a:r>
              <a:rPr lang="zh-CN" altLang="en-US" sz="5998" dirty="0"/>
              <a:t> </a:t>
            </a:r>
            <a:r>
              <a:rPr lang="en-US" sz="5998" dirty="0"/>
              <a:t>an object class?</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 y="1779664"/>
            <a:ext cx="12181784" cy="4288940"/>
          </a:xfrm>
          <a:prstGeom prst="rect">
            <a:avLst/>
          </a:prstGeom>
        </p:spPr>
      </p:pic>
    </p:spTree>
    <p:extLst>
      <p:ext uri="{BB962C8B-B14F-4D97-AF65-F5344CB8AC3E}">
        <p14:creationId xmlns:p14="http://schemas.microsoft.com/office/powerpoint/2010/main" val="193415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Picture 2" descr="http://wednesday.csail.mit.edu/davidbau/newdissect/dissect/figure/teaser/7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1"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9995"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9" name="Picture 6" descr="http://wednesday.csail.mit.edu/davidbau/newdissect/dissect/figure/teaser/76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028"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0"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4062"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8090135" y="1689261"/>
            <a:ext cx="3187152" cy="2346762"/>
          </a:xfrm>
          <a:prstGeom prst="rect">
            <a:avLst/>
          </a:prstGeom>
        </p:spPr>
      </p:pic>
      <p:sp>
        <p:nvSpPr>
          <p:cNvPr id="8" name="TextBox 7"/>
          <p:cNvSpPr txBox="1"/>
          <p:nvPr/>
        </p:nvSpPr>
        <p:spPr>
          <a:xfrm>
            <a:off x="2527411" y="3745090"/>
            <a:ext cx="3962944" cy="451342"/>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Number</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of</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tree</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units</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ablated</a:t>
            </a:r>
            <a:endParaRPr lang="en-US" sz="2333" dirty="0">
              <a:latin typeface="Helvetica" charset="0"/>
              <a:ea typeface="Helvetica" charset="0"/>
              <a:cs typeface="Helvetica" charset="0"/>
            </a:endParaRPr>
          </a:p>
        </p:txBody>
      </p:sp>
      <p:cxnSp>
        <p:nvCxnSpPr>
          <p:cNvPr id="9" name="Straight Arrow Connector 8"/>
          <p:cNvCxnSpPr/>
          <p:nvPr/>
        </p:nvCxnSpPr>
        <p:spPr>
          <a:xfrm>
            <a:off x="911537" y="3545835"/>
            <a:ext cx="7194688" cy="283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1676" y="1704584"/>
            <a:ext cx="1694749" cy="2275201"/>
            <a:chOff x="1142309" y="2044962"/>
            <a:chExt cx="2034228" cy="2730952"/>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8542" y="4234163"/>
              <a:ext cx="421765" cy="541751"/>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0</a:t>
              </a:r>
              <a:endParaRPr lang="en-US" sz="2333" dirty="0">
                <a:latin typeface="Helvetica" charset="0"/>
                <a:ea typeface="Helvetica" charset="0"/>
                <a:cs typeface="Helvetica" charset="0"/>
              </a:endParaRPr>
            </a:p>
          </p:txBody>
        </p:sp>
      </p:grpSp>
      <p:grpSp>
        <p:nvGrpSpPr>
          <p:cNvPr id="25" name="Group 24"/>
          <p:cNvGrpSpPr/>
          <p:nvPr/>
        </p:nvGrpSpPr>
        <p:grpSpPr>
          <a:xfrm>
            <a:off x="2733815" y="1704584"/>
            <a:ext cx="1694749" cy="2275201"/>
            <a:chOff x="3281433" y="2044962"/>
            <a:chExt cx="2034228" cy="2730952"/>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87666" y="4234163"/>
              <a:ext cx="421765"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5</a:t>
              </a:r>
              <a:endParaRPr lang="en-US" sz="2333" dirty="0">
                <a:latin typeface="Helvetica" charset="0"/>
                <a:ea typeface="Helvetica" charset="0"/>
                <a:cs typeface="Helvetica" charset="0"/>
              </a:endParaRPr>
            </a:p>
          </p:txBody>
        </p:sp>
      </p:grpSp>
      <p:grpSp>
        <p:nvGrpSpPr>
          <p:cNvPr id="26" name="Group 25"/>
          <p:cNvGrpSpPr/>
          <p:nvPr/>
        </p:nvGrpSpPr>
        <p:grpSpPr>
          <a:xfrm>
            <a:off x="4515955" y="1704584"/>
            <a:ext cx="1694749" cy="2275201"/>
            <a:chOff x="5420558" y="2044962"/>
            <a:chExt cx="2034228" cy="2730952"/>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26737" y="4234163"/>
              <a:ext cx="621871"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10</a:t>
              </a:r>
              <a:endParaRPr lang="en-US" sz="2333" dirty="0">
                <a:latin typeface="Helvetica" charset="0"/>
                <a:ea typeface="Helvetica" charset="0"/>
                <a:cs typeface="Helvetica" charset="0"/>
              </a:endParaRPr>
            </a:p>
          </p:txBody>
        </p:sp>
      </p:grpSp>
      <p:grpSp>
        <p:nvGrpSpPr>
          <p:cNvPr id="27" name="Group 26"/>
          <p:cNvGrpSpPr/>
          <p:nvPr/>
        </p:nvGrpSpPr>
        <p:grpSpPr>
          <a:xfrm>
            <a:off x="6298094" y="1689261"/>
            <a:ext cx="1694749" cy="2290524"/>
            <a:chOff x="7559682" y="2026569"/>
            <a:chExt cx="2034228" cy="2749345"/>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65861" y="4234162"/>
              <a:ext cx="621871" cy="541752"/>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20</a:t>
              </a:r>
              <a:endParaRPr lang="en-US" sz="2333" dirty="0">
                <a:latin typeface="Helvetica" charset="0"/>
                <a:ea typeface="Helvetica" charset="0"/>
                <a:cs typeface="Helvetica" charset="0"/>
              </a:endParaRPr>
            </a:p>
          </p:txBody>
        </p:sp>
      </p:grpSp>
      <p:grpSp>
        <p:nvGrpSpPr>
          <p:cNvPr id="18" name="Group 17"/>
          <p:cNvGrpSpPr/>
          <p:nvPr/>
        </p:nvGrpSpPr>
        <p:grpSpPr>
          <a:xfrm>
            <a:off x="6160137" y="3490420"/>
            <a:ext cx="152534" cy="152534"/>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5" name="Picture 1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8434062" y="4287685"/>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4" name="Picture 14" descr="http://wednesday.csail.mit.edu/davidbau/newdissect/dissect/figure/teaser/767-uni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2029" y="4287686"/>
            <a:ext cx="2267550"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1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629995" y="4287686"/>
            <a:ext cx="2294332"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2" name="Picture 10" descr="http://wednesday.csail.mit.edu/davidbau/newdissect/dissect/figure/teaser/726-unit.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7962" y="4287686"/>
            <a:ext cx="2267550"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4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Picture 2" descr="http://wednesday.csail.mit.edu/davidbau/newdissect/dissect/figure/teaser/7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1"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9995"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9" name="Picture 6" descr="http://wednesday.csail.mit.edu/davidbau/newdissect/dissect/figure/teaser/76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028"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0"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4062"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grpSp>
        <p:nvGrpSpPr>
          <p:cNvPr id="4" name="Group 3"/>
          <p:cNvGrpSpPr/>
          <p:nvPr/>
        </p:nvGrpSpPr>
        <p:grpSpPr>
          <a:xfrm>
            <a:off x="911537" y="1689261"/>
            <a:ext cx="10365750" cy="2507171"/>
            <a:chOff x="1094130" y="2026569"/>
            <a:chExt cx="12442140" cy="3009389"/>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9710691" y="2026569"/>
              <a:ext cx="3825579" cy="2816848"/>
            </a:xfrm>
            <a:prstGeom prst="rect">
              <a:avLst/>
            </a:prstGeom>
          </p:spPr>
        </p:pic>
        <p:sp>
          <p:nvSpPr>
            <p:cNvPr id="8" name="TextBox 7"/>
            <p:cNvSpPr txBox="1"/>
            <p:nvPr/>
          </p:nvSpPr>
          <p:spPr>
            <a:xfrm>
              <a:off x="3033684" y="4494207"/>
              <a:ext cx="4756771" cy="541751"/>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Number</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of</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tree</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units</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ablated</a:t>
              </a:r>
              <a:endParaRPr lang="en-US" sz="2333" dirty="0">
                <a:latin typeface="Helvetica" charset="0"/>
                <a:ea typeface="Helvetica" charset="0"/>
                <a:cs typeface="Helvetica" charset="0"/>
              </a:endParaRPr>
            </a:p>
          </p:txBody>
        </p:sp>
        <p:cxnSp>
          <p:nvCxnSpPr>
            <p:cNvPr id="9" name="Straight Arrow Connector 8"/>
            <p:cNvCxnSpPr/>
            <p:nvPr/>
          </p:nvCxnSpPr>
          <p:spPr>
            <a:xfrm>
              <a:off x="1094130" y="4255038"/>
              <a:ext cx="8635874" cy="34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42309" y="2044962"/>
              <a:ext cx="2034228" cy="2730952"/>
              <a:chOff x="1142309" y="2044962"/>
              <a:chExt cx="2034228" cy="2730952"/>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8542" y="4234163"/>
                <a:ext cx="421765" cy="541751"/>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0</a:t>
                </a:r>
                <a:endParaRPr lang="en-US" sz="2333" dirty="0">
                  <a:latin typeface="Helvetica" charset="0"/>
                  <a:ea typeface="Helvetica" charset="0"/>
                  <a:cs typeface="Helvetica" charset="0"/>
                </a:endParaRPr>
              </a:p>
            </p:txBody>
          </p:sp>
        </p:grpSp>
        <p:grpSp>
          <p:nvGrpSpPr>
            <p:cNvPr id="25" name="Group 24"/>
            <p:cNvGrpSpPr/>
            <p:nvPr/>
          </p:nvGrpSpPr>
          <p:grpSpPr>
            <a:xfrm>
              <a:off x="3281433" y="2044962"/>
              <a:ext cx="2034228" cy="2730952"/>
              <a:chOff x="3281433" y="2044962"/>
              <a:chExt cx="2034228" cy="2730952"/>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87666" y="4234163"/>
                <a:ext cx="421765"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5</a:t>
                </a:r>
                <a:endParaRPr lang="en-US" sz="2333" dirty="0">
                  <a:latin typeface="Helvetica" charset="0"/>
                  <a:ea typeface="Helvetica" charset="0"/>
                  <a:cs typeface="Helvetica" charset="0"/>
                </a:endParaRPr>
              </a:p>
            </p:txBody>
          </p:sp>
        </p:grpSp>
        <p:grpSp>
          <p:nvGrpSpPr>
            <p:cNvPr id="26" name="Group 25"/>
            <p:cNvGrpSpPr/>
            <p:nvPr/>
          </p:nvGrpSpPr>
          <p:grpSpPr>
            <a:xfrm>
              <a:off x="5420558" y="2044962"/>
              <a:ext cx="2034228" cy="2730952"/>
              <a:chOff x="5420558" y="2044962"/>
              <a:chExt cx="2034228" cy="2730952"/>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26737" y="4234163"/>
                <a:ext cx="621871"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10</a:t>
                </a:r>
                <a:endParaRPr lang="en-US" sz="2333" dirty="0">
                  <a:latin typeface="Helvetica" charset="0"/>
                  <a:ea typeface="Helvetica" charset="0"/>
                  <a:cs typeface="Helvetica" charset="0"/>
                </a:endParaRPr>
              </a:p>
            </p:txBody>
          </p:sp>
        </p:grpSp>
        <p:grpSp>
          <p:nvGrpSpPr>
            <p:cNvPr id="27" name="Group 26"/>
            <p:cNvGrpSpPr/>
            <p:nvPr/>
          </p:nvGrpSpPr>
          <p:grpSpPr>
            <a:xfrm>
              <a:off x="7559682" y="2026569"/>
              <a:ext cx="2034228" cy="2749345"/>
              <a:chOff x="7559682" y="2026569"/>
              <a:chExt cx="2034228" cy="2749345"/>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65861" y="4234162"/>
                <a:ext cx="621871" cy="541752"/>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20</a:t>
                </a:r>
                <a:endParaRPr lang="en-US" sz="2333" dirty="0">
                  <a:latin typeface="Helvetica" charset="0"/>
                  <a:ea typeface="Helvetica" charset="0"/>
                  <a:cs typeface="Helvetica" charset="0"/>
                </a:endParaRPr>
              </a:p>
            </p:txBody>
          </p:sp>
        </p:grpSp>
        <p:grpSp>
          <p:nvGrpSpPr>
            <p:cNvPr id="18" name="Group 17"/>
            <p:cNvGrpSpPr/>
            <p:nvPr/>
          </p:nvGrpSpPr>
          <p:grpSpPr>
            <a:xfrm>
              <a:off x="7394091" y="4188523"/>
              <a:ext cx="183088" cy="183088"/>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6" name="Picture 18"/>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227961"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1" name="Picture 20"/>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629995"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2" name="Picture 2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032028"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3" name="Picture 24"/>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8434062"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4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Picture 1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7961"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8" name="Picture 2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9995"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9" name="Picture 2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32028"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0" name="Picture 2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4062"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grpSp>
        <p:nvGrpSpPr>
          <p:cNvPr id="4" name="Group 3"/>
          <p:cNvGrpSpPr/>
          <p:nvPr/>
        </p:nvGrpSpPr>
        <p:grpSpPr>
          <a:xfrm>
            <a:off x="911537" y="1689261"/>
            <a:ext cx="10365750" cy="2507171"/>
            <a:chOff x="1094130" y="2026569"/>
            <a:chExt cx="12442140" cy="3009389"/>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9710691" y="2026569"/>
              <a:ext cx="3825579" cy="2816848"/>
            </a:xfrm>
            <a:prstGeom prst="rect">
              <a:avLst/>
            </a:prstGeom>
          </p:spPr>
        </p:pic>
        <p:sp>
          <p:nvSpPr>
            <p:cNvPr id="8" name="TextBox 7"/>
            <p:cNvSpPr txBox="1"/>
            <p:nvPr/>
          </p:nvSpPr>
          <p:spPr>
            <a:xfrm>
              <a:off x="3033684" y="4494207"/>
              <a:ext cx="4756771" cy="541751"/>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Number</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of</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tree</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units</a:t>
              </a:r>
              <a:r>
                <a:rPr lang="zh-CN" altLang="en-US" sz="2333" dirty="0">
                  <a:latin typeface="Helvetica" charset="0"/>
                  <a:ea typeface="Helvetica" charset="0"/>
                  <a:cs typeface="Helvetica" charset="0"/>
                </a:rPr>
                <a:t> </a:t>
              </a:r>
              <a:r>
                <a:rPr lang="en-US" altLang="zh-CN" sz="2333" dirty="0">
                  <a:latin typeface="Helvetica" charset="0"/>
                  <a:ea typeface="Helvetica" charset="0"/>
                  <a:cs typeface="Helvetica" charset="0"/>
                </a:rPr>
                <a:t>ablated</a:t>
              </a:r>
              <a:endParaRPr lang="en-US" sz="2333" dirty="0">
                <a:latin typeface="Helvetica" charset="0"/>
                <a:ea typeface="Helvetica" charset="0"/>
                <a:cs typeface="Helvetica" charset="0"/>
              </a:endParaRPr>
            </a:p>
          </p:txBody>
        </p:sp>
        <p:cxnSp>
          <p:nvCxnSpPr>
            <p:cNvPr id="9" name="Straight Arrow Connector 8"/>
            <p:cNvCxnSpPr/>
            <p:nvPr/>
          </p:nvCxnSpPr>
          <p:spPr>
            <a:xfrm>
              <a:off x="1094130" y="4255038"/>
              <a:ext cx="8635874" cy="34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42309" y="2044962"/>
              <a:ext cx="2034228" cy="2730952"/>
              <a:chOff x="1142309" y="2044962"/>
              <a:chExt cx="2034228" cy="2730952"/>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8542" y="4234163"/>
                <a:ext cx="421765" cy="541751"/>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0</a:t>
                </a:r>
                <a:endParaRPr lang="en-US" sz="2333" dirty="0">
                  <a:latin typeface="Helvetica" charset="0"/>
                  <a:ea typeface="Helvetica" charset="0"/>
                  <a:cs typeface="Helvetica" charset="0"/>
                </a:endParaRPr>
              </a:p>
            </p:txBody>
          </p:sp>
        </p:grpSp>
        <p:grpSp>
          <p:nvGrpSpPr>
            <p:cNvPr id="25" name="Group 24"/>
            <p:cNvGrpSpPr/>
            <p:nvPr/>
          </p:nvGrpSpPr>
          <p:grpSpPr>
            <a:xfrm>
              <a:off x="3281433" y="2044962"/>
              <a:ext cx="2034228" cy="2730952"/>
              <a:chOff x="3281433" y="2044962"/>
              <a:chExt cx="2034228" cy="2730952"/>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87666" y="4234163"/>
                <a:ext cx="421765"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5</a:t>
                </a:r>
                <a:endParaRPr lang="en-US" sz="2333" dirty="0">
                  <a:latin typeface="Helvetica" charset="0"/>
                  <a:ea typeface="Helvetica" charset="0"/>
                  <a:cs typeface="Helvetica" charset="0"/>
                </a:endParaRPr>
              </a:p>
            </p:txBody>
          </p:sp>
        </p:grpSp>
        <p:grpSp>
          <p:nvGrpSpPr>
            <p:cNvPr id="26" name="Group 25"/>
            <p:cNvGrpSpPr/>
            <p:nvPr/>
          </p:nvGrpSpPr>
          <p:grpSpPr>
            <a:xfrm>
              <a:off x="5420558" y="2044962"/>
              <a:ext cx="2034228" cy="2730952"/>
              <a:chOff x="5420558" y="2044962"/>
              <a:chExt cx="2034228" cy="2730952"/>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26737" y="4234163"/>
                <a:ext cx="621871" cy="541751"/>
              </a:xfrm>
              <a:prstGeom prst="rect">
                <a:avLst/>
              </a:prstGeom>
              <a:noFill/>
            </p:spPr>
            <p:txBody>
              <a:bodyPr wrap="none" rtlCol="0">
                <a:spAutoFit/>
              </a:bodyPr>
              <a:lstStyle/>
              <a:p>
                <a:pPr algn="ctr"/>
                <a:r>
                  <a:rPr lang="en-US" altLang="zh-CN" sz="2333">
                    <a:latin typeface="Helvetica" charset="0"/>
                    <a:ea typeface="Helvetica" charset="0"/>
                    <a:cs typeface="Helvetica" charset="0"/>
                  </a:rPr>
                  <a:t>10</a:t>
                </a:r>
                <a:endParaRPr lang="en-US" sz="2333" dirty="0">
                  <a:latin typeface="Helvetica" charset="0"/>
                  <a:ea typeface="Helvetica" charset="0"/>
                  <a:cs typeface="Helvetica" charset="0"/>
                </a:endParaRPr>
              </a:p>
            </p:txBody>
          </p:sp>
        </p:grpSp>
        <p:grpSp>
          <p:nvGrpSpPr>
            <p:cNvPr id="27" name="Group 26"/>
            <p:cNvGrpSpPr/>
            <p:nvPr/>
          </p:nvGrpSpPr>
          <p:grpSpPr>
            <a:xfrm>
              <a:off x="7559682" y="2026569"/>
              <a:ext cx="2034228" cy="2749345"/>
              <a:chOff x="7559682" y="2026569"/>
              <a:chExt cx="2034228" cy="2749345"/>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65861" y="4234162"/>
                <a:ext cx="621871" cy="541752"/>
              </a:xfrm>
              <a:prstGeom prst="rect">
                <a:avLst/>
              </a:prstGeom>
              <a:noFill/>
            </p:spPr>
            <p:txBody>
              <a:bodyPr wrap="none" rtlCol="0">
                <a:spAutoFit/>
              </a:bodyPr>
              <a:lstStyle/>
              <a:p>
                <a:pPr algn="ctr"/>
                <a:r>
                  <a:rPr lang="en-US" altLang="zh-CN" sz="2333" dirty="0">
                    <a:latin typeface="Helvetica" charset="0"/>
                    <a:ea typeface="Helvetica" charset="0"/>
                    <a:cs typeface="Helvetica" charset="0"/>
                  </a:rPr>
                  <a:t>20</a:t>
                </a:r>
                <a:endParaRPr lang="en-US" sz="2333" dirty="0">
                  <a:latin typeface="Helvetica" charset="0"/>
                  <a:ea typeface="Helvetica" charset="0"/>
                  <a:cs typeface="Helvetica" charset="0"/>
                </a:endParaRPr>
              </a:p>
            </p:txBody>
          </p:sp>
        </p:grpSp>
        <p:grpSp>
          <p:nvGrpSpPr>
            <p:cNvPr id="18" name="Group 17"/>
            <p:cNvGrpSpPr/>
            <p:nvPr/>
          </p:nvGrpSpPr>
          <p:grpSpPr>
            <a:xfrm>
              <a:off x="7394091" y="4188523"/>
              <a:ext cx="183088" cy="183088"/>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5" name="Picture 2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227961"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4" name="Picture 28"/>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629995"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5" name="Picture 30"/>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032028"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6" name="Picture 3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8434062" y="4287686"/>
            <a:ext cx="2285405" cy="2285405"/>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0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81000"/>
            <a:ext cx="9143998" cy="1020762"/>
          </a:xfrm>
        </p:spPr>
        <p:txBody>
          <a:bodyPr/>
          <a:lstStyle/>
          <a:p>
            <a:r>
              <a:rPr lang="en-US" dirty="0"/>
              <a:t>Method details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8012" y="1981200"/>
                <a:ext cx="11201400" cy="4648200"/>
              </a:xfrm>
            </p:spPr>
            <p:txBody>
              <a:bodyPr>
                <a:normAutofit/>
              </a:bodyPr>
              <a:lstStyle/>
              <a:p>
                <a:pPr marL="0" indent="0">
                  <a:buNone/>
                </a:pPr>
                <a:endParaRPr lang="en-US" sz="2000" dirty="0"/>
              </a:p>
              <a:p>
                <a:r>
                  <a:rPr lang="en-US" sz="2000" dirty="0"/>
                  <a:t>GAN generator –                      where </a:t>
                </a:r>
                <a:r>
                  <a:rPr lang="en-US" sz="2000" dirty="0">
                    <a:solidFill>
                      <a:schemeClr val="bg1"/>
                    </a:solidFill>
                  </a:rPr>
                  <a:t>                </a:t>
                </a:r>
                <a:r>
                  <a:rPr lang="en-US" sz="2000" dirty="0"/>
                  <a:t>denotes a latent vector sampled from a low-dimensional distribution and </a:t>
                </a:r>
                <a:r>
                  <a:rPr lang="en-US" sz="2000" dirty="0">
                    <a:solidFill>
                      <a:schemeClr val="bg1"/>
                    </a:solidFill>
                  </a:rPr>
                  <a:t>x </a:t>
                </a:r>
                <a14:m>
                  <m:oMath xmlns:m="http://schemas.openxmlformats.org/officeDocument/2006/math">
                    <m:r>
                      <a:rPr lang="en-US" sz="2000" smtClean="0">
                        <a:solidFill>
                          <a:schemeClr val="bg1"/>
                        </a:solidFill>
                        <a:latin typeface="Cambria Math" panose="02040503050406030204" pitchFamily="18" charset="0"/>
                      </a:rPr>
                      <m:t>∈</m:t>
                    </m:r>
                  </m:oMath>
                </a14:m>
                <a:r>
                  <a:rPr lang="en-US" sz="2000" dirty="0">
                    <a:solidFill>
                      <a:schemeClr val="bg1"/>
                    </a:solidFill>
                  </a:rPr>
                  <a:t> R </a:t>
                </a:r>
                <a:r>
                  <a:rPr lang="en-US" sz="2000" baseline="30000" dirty="0">
                    <a:solidFill>
                      <a:schemeClr val="bg1"/>
                    </a:solidFill>
                  </a:rPr>
                  <a:t>(H x W x 3)</a:t>
                </a:r>
                <a:r>
                  <a:rPr lang="en-US" sz="2000" dirty="0">
                    <a:solidFill>
                      <a:schemeClr val="bg1"/>
                    </a:solidFill>
                  </a:rPr>
                  <a:t>    </a:t>
                </a:r>
                <a:r>
                  <a:rPr lang="en-US" sz="2000" dirty="0"/>
                  <a:t>denotes an  </a:t>
                </a:r>
                <a:r>
                  <a:rPr lang="en-US" sz="2000" dirty="0">
                    <a:solidFill>
                      <a:schemeClr val="bg1"/>
                    </a:solidFill>
                  </a:rPr>
                  <a:t>H x W    </a:t>
                </a:r>
                <a:r>
                  <a:rPr lang="en-US" sz="2000" dirty="0"/>
                  <a:t>generated image.</a:t>
                </a:r>
              </a:p>
              <a:p>
                <a:r>
                  <a:rPr lang="en-US" sz="2000" dirty="0"/>
                  <a:t>Generator creates an image x from random z through a composition of layers : </a:t>
                </a:r>
              </a:p>
              <a:p>
                <a:pPr marL="0" indent="0">
                  <a:buNone/>
                </a:pPr>
                <a:r>
                  <a:rPr lang="en-US" sz="2000" dirty="0"/>
                  <a:t>          </a:t>
                </a:r>
                <a:r>
                  <a:rPr lang="en-US" sz="2000" dirty="0">
                    <a:solidFill>
                      <a:schemeClr val="bg1"/>
                    </a:solidFill>
                  </a:rPr>
                  <a:t>r = h(z), x = f(r) = f(h(z)) = G(z)</a:t>
                </a:r>
              </a:p>
              <a:p>
                <a:r>
                  <a:rPr lang="en-US" sz="2000" dirty="0"/>
                  <a:t>‘r’ is the representation of the image x at h(z).</a:t>
                </a:r>
              </a:p>
              <a:p>
                <a:r>
                  <a:rPr lang="en-US" sz="2000" dirty="0"/>
                  <a:t>‘r’ has all the necessary data to produce the image x = f(r), ‘r’ certainly contains the info to deduce the presence of any visible class ‘c’ in the image.</a:t>
                </a:r>
              </a:p>
              <a:p>
                <a:r>
                  <a:rPr lang="en-US" sz="2000" dirty="0"/>
                  <a:t>The question now is how that info is encoded in ‘r’.</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8012" y="1981200"/>
                <a:ext cx="11201400" cy="4648200"/>
              </a:xfrm>
              <a:blipFill>
                <a:blip r:embed="rId7"/>
                <a:stretch>
                  <a:fillRect l="-4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E2AE8E4-0236-4A86-9549-36171B278DD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41612" y="2439435"/>
            <a:ext cx="1069714" cy="184381"/>
          </a:xfrm>
          <a:prstGeom prst="rect">
            <a:avLst/>
          </a:prstGeom>
        </p:spPr>
      </p:pic>
      <p:pic>
        <p:nvPicPr>
          <p:cNvPr id="7" name="Picture 6">
            <a:extLst>
              <a:ext uri="{FF2B5EF4-FFF2-40B4-BE49-F238E27FC236}">
                <a16:creationId xmlns:a16="http://schemas.microsoft.com/office/drawing/2014/main" id="{0E33ED2D-CCD3-425F-9F92-CD0B8F0DB30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646612" y="2398120"/>
            <a:ext cx="810667" cy="234667"/>
          </a:xfrm>
          <a:prstGeom prst="rect">
            <a:avLst/>
          </a:prstGeom>
        </p:spPr>
      </p:pic>
      <p:pic>
        <p:nvPicPr>
          <p:cNvPr id="9" name="Picture 8">
            <a:extLst>
              <a:ext uri="{FF2B5EF4-FFF2-40B4-BE49-F238E27FC236}">
                <a16:creationId xmlns:a16="http://schemas.microsoft.com/office/drawing/2014/main" id="{F6411730-41E6-4A1D-AFCB-5B2DF16B81D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665412" y="2710782"/>
            <a:ext cx="1446095" cy="222476"/>
          </a:xfrm>
          <a:prstGeom prst="rect">
            <a:avLst/>
          </a:prstGeom>
        </p:spPr>
      </p:pic>
      <p:pic>
        <p:nvPicPr>
          <p:cNvPr id="11" name="Picture 10">
            <a:extLst>
              <a:ext uri="{FF2B5EF4-FFF2-40B4-BE49-F238E27FC236}">
                <a16:creationId xmlns:a16="http://schemas.microsoft.com/office/drawing/2014/main" id="{35D6EC88-FFA2-4C2C-B528-976E1D062AA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414445" y="2740561"/>
            <a:ext cx="796952" cy="178286"/>
          </a:xfrm>
          <a:prstGeom prst="rect">
            <a:avLst/>
          </a:prstGeom>
        </p:spPr>
      </p:pic>
      <p:pic>
        <p:nvPicPr>
          <p:cNvPr id="17" name="Picture 16">
            <a:extLst>
              <a:ext uri="{FF2B5EF4-FFF2-40B4-BE49-F238E27FC236}">
                <a16:creationId xmlns:a16="http://schemas.microsoft.com/office/drawing/2014/main" id="{FDC592CC-EE7D-4139-99BB-6BFBDA0C462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92184" y="3519040"/>
            <a:ext cx="4492190" cy="254476"/>
          </a:xfrm>
          <a:prstGeom prst="rect">
            <a:avLst/>
          </a:prstGeom>
        </p:spPr>
      </p:pic>
    </p:spTree>
    <p:extLst>
      <p:ext uri="{BB962C8B-B14F-4D97-AF65-F5344CB8AC3E}">
        <p14:creationId xmlns:p14="http://schemas.microsoft.com/office/powerpoint/2010/main" val="22537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F0B9-5DB3-47C5-939F-0C59331EE188}"/>
              </a:ext>
            </a:extLst>
          </p:cNvPr>
          <p:cNvSpPr>
            <a:spLocks noGrp="1"/>
          </p:cNvSpPr>
          <p:nvPr>
            <p:ph type="title"/>
          </p:nvPr>
        </p:nvSpPr>
        <p:spPr>
          <a:xfrm>
            <a:off x="837981" y="127222"/>
            <a:ext cx="10512862" cy="1325563"/>
          </a:xfrm>
        </p:spPr>
        <p:txBody>
          <a:bodyPr/>
          <a:lstStyle/>
          <a:p>
            <a:r>
              <a:rPr lang="en-US" dirty="0"/>
              <a:t>Dissection</a:t>
            </a:r>
          </a:p>
        </p:txBody>
      </p:sp>
      <p:pic>
        <p:nvPicPr>
          <p:cNvPr id="4" name="Picture 3">
            <a:extLst>
              <a:ext uri="{FF2B5EF4-FFF2-40B4-BE49-F238E27FC236}">
                <a16:creationId xmlns:a16="http://schemas.microsoft.com/office/drawing/2014/main" id="{F74140F8-A73E-4574-B010-9DF98DE0F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1143000"/>
            <a:ext cx="10812837" cy="5332611"/>
          </a:xfrm>
          <a:prstGeom prst="rect">
            <a:avLst/>
          </a:prstGeom>
        </p:spPr>
      </p:pic>
    </p:spTree>
    <p:extLst>
      <p:ext uri="{BB962C8B-B14F-4D97-AF65-F5344CB8AC3E}">
        <p14:creationId xmlns:p14="http://schemas.microsoft.com/office/powerpoint/2010/main" val="14164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04800"/>
            <a:ext cx="9143998" cy="1020762"/>
          </a:xfrm>
        </p:spPr>
        <p:txBody>
          <a:bodyPr/>
          <a:lstStyle/>
          <a:p>
            <a:r>
              <a:rPr lang="en-US" dirty="0"/>
              <a:t>Identifying units by Dissection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3212" y="1524000"/>
                <a:ext cx="11734800" cy="5181600"/>
              </a:xfrm>
            </p:spPr>
            <p:txBody>
              <a:bodyPr>
                <a:normAutofit/>
              </a:bodyPr>
              <a:lstStyle/>
              <a:p>
                <a:r>
                  <a:rPr lang="en-US" sz="2000" dirty="0"/>
                  <a:t>Focus on the individual units of representation. </a:t>
                </a:r>
              </a:p>
              <a:p>
                <a:r>
                  <a:rPr lang="en-US" sz="2000" dirty="0"/>
                  <a:t>         is the one channel </a:t>
                </a:r>
                <a:r>
                  <a:rPr lang="en-US" sz="2000" dirty="0">
                    <a:solidFill>
                      <a:schemeClr val="bg1"/>
                    </a:solidFill>
                  </a:rPr>
                  <a:t>(h x w)  </a:t>
                </a:r>
                <a:r>
                  <a:rPr lang="en-US" sz="2000" dirty="0" err="1"/>
                  <a:t>featuremap</a:t>
                </a:r>
                <a:r>
                  <a:rPr lang="en-US" sz="2000" dirty="0"/>
                  <a:t> of single unit </a:t>
                </a:r>
                <a:r>
                  <a:rPr lang="en-US" sz="2000" dirty="0">
                    <a:solidFill>
                      <a:schemeClr val="bg1"/>
                    </a:solidFill>
                  </a:rPr>
                  <a:t>u</a:t>
                </a:r>
                <a:r>
                  <a:rPr lang="en-US" sz="2000" dirty="0"/>
                  <a:t> in a deconvolutional generator (so </a:t>
                </a:r>
                <a:r>
                  <a:rPr lang="en-US" sz="2000" dirty="0" err="1">
                    <a:solidFill>
                      <a:schemeClr val="bg1"/>
                    </a:solidFill>
                  </a:rPr>
                  <a:t>hxw</a:t>
                </a:r>
                <a:r>
                  <a:rPr lang="en-US" sz="2000" dirty="0"/>
                  <a:t>      is typically smaller than the image size)</a:t>
                </a:r>
              </a:p>
              <a:p>
                <a:r>
                  <a:rPr lang="en-US" sz="2000" dirty="0"/>
                  <a:t>Goal – to know if           (the representation at a specific unit) encodes a semantic class such as a ‘tree’. </a:t>
                </a:r>
              </a:p>
              <a:p>
                <a:r>
                  <a:rPr lang="en-US" sz="2000" dirty="0"/>
                  <a:t>For image classification networks, </a:t>
                </a:r>
                <a:r>
                  <a:rPr lang="en-US" sz="2000" dirty="0" err="1"/>
                  <a:t>Bau</a:t>
                </a:r>
                <a:r>
                  <a:rPr lang="en-US" sz="2000" dirty="0"/>
                  <a:t> et al. observed that many units can approximately locate emergent object classes when the units are upsampled and thresholded.</a:t>
                </a:r>
              </a:p>
              <a:p>
                <a:r>
                  <a:rPr lang="en-US" sz="2000" dirty="0"/>
                  <a:t>Following that, we select from a universe of concepts </a:t>
                </a:r>
                <a:r>
                  <a:rPr lang="en-US" sz="2000" dirty="0">
                    <a:solidFill>
                      <a:schemeClr val="bg1"/>
                    </a:solidFill>
                  </a:rPr>
                  <a:t>c</a:t>
                </a:r>
                <a14:m>
                  <m:oMath xmlns:m="http://schemas.openxmlformats.org/officeDocument/2006/math">
                    <m:r>
                      <a:rPr lang="en-US" sz="2000" dirty="0" smtClean="0">
                        <a:solidFill>
                          <a:schemeClr val="bg1"/>
                        </a:solidFill>
                        <a:latin typeface="Cambria Math" panose="02040503050406030204" pitchFamily="18" charset="0"/>
                      </a:rPr>
                      <m:t>∈</m:t>
                    </m:r>
                  </m:oMath>
                </a14:m>
                <a:r>
                  <a:rPr lang="en-US" sz="2000" dirty="0">
                    <a:solidFill>
                      <a:schemeClr val="bg1"/>
                    </a:solidFill>
                  </a:rPr>
                  <a:t> C    </a:t>
                </a:r>
                <a:r>
                  <a:rPr lang="en-US" sz="2000" dirty="0"/>
                  <a:t>for which we have a semantic           segmentation              for each class.  </a:t>
                </a:r>
              </a:p>
              <a:p>
                <a:r>
                  <a:rPr lang="en-US" sz="2000" dirty="0"/>
                  <a:t>Then the spatial agreement between the unit </a:t>
                </a:r>
                <a:r>
                  <a:rPr lang="en-US" sz="2000" dirty="0">
                    <a:solidFill>
                      <a:schemeClr val="bg1"/>
                    </a:solidFill>
                  </a:rPr>
                  <a:t>u </a:t>
                </a:r>
                <a:r>
                  <a:rPr lang="en-US" sz="2000" dirty="0"/>
                  <a:t>’s thresholded featuremap and a concept </a:t>
                </a:r>
                <a:r>
                  <a:rPr lang="en-US" sz="2000" dirty="0">
                    <a:solidFill>
                      <a:schemeClr val="bg1"/>
                    </a:solidFill>
                  </a:rPr>
                  <a:t>c</a:t>
                </a:r>
                <a:r>
                  <a:rPr lang="en-US" sz="2000" dirty="0"/>
                  <a:t>’s segmentation is quantified with the following intersection-over-union (</a:t>
                </a:r>
                <a:r>
                  <a:rPr lang="en-US" sz="2000" dirty="0" err="1"/>
                  <a:t>IoU</a:t>
                </a:r>
                <a:r>
                  <a:rPr lang="en-US" sz="2000" dirty="0"/>
                  <a: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3212" y="1524000"/>
                <a:ext cx="11734800" cy="5181600"/>
              </a:xfrm>
              <a:blipFill>
                <a:blip r:embed="rId12"/>
                <a:stretch>
                  <a:fillRect l="-468" t="-117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FED610-6ACE-4D92-90DC-13D3E4B8FDCE}"/>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522412" y="5382426"/>
            <a:ext cx="8204190" cy="780190"/>
          </a:xfrm>
          <a:prstGeom prst="rect">
            <a:avLst/>
          </a:prstGeom>
        </p:spPr>
      </p:pic>
      <p:pic>
        <p:nvPicPr>
          <p:cNvPr id="10" name="Picture 9">
            <a:extLst>
              <a:ext uri="{FF2B5EF4-FFF2-40B4-BE49-F238E27FC236}">
                <a16:creationId xmlns:a16="http://schemas.microsoft.com/office/drawing/2014/main" id="{75B3D277-F3A2-410F-9B25-2C99504CE138}"/>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4212" y="2057400"/>
            <a:ext cx="396190" cy="187429"/>
          </a:xfrm>
          <a:prstGeom prst="rect">
            <a:avLst/>
          </a:prstGeom>
        </p:spPr>
      </p:pic>
      <p:pic>
        <p:nvPicPr>
          <p:cNvPr id="13" name="Picture 12">
            <a:extLst>
              <a:ext uri="{FF2B5EF4-FFF2-40B4-BE49-F238E27FC236}">
                <a16:creationId xmlns:a16="http://schemas.microsoft.com/office/drawing/2014/main" id="{F7EF65FC-B4C8-4435-BB25-D0FF5C1B2E82}"/>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6551389" y="2063520"/>
            <a:ext cx="132571" cy="114286"/>
          </a:xfrm>
          <a:prstGeom prst="rect">
            <a:avLst/>
          </a:prstGeom>
        </p:spPr>
      </p:pic>
      <p:pic>
        <p:nvPicPr>
          <p:cNvPr id="15" name="Picture 14">
            <a:extLst>
              <a:ext uri="{FF2B5EF4-FFF2-40B4-BE49-F238E27FC236}">
                <a16:creationId xmlns:a16="http://schemas.microsoft.com/office/drawing/2014/main" id="{BEFA3F24-D4CE-494B-802D-25BD05B253C7}"/>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151872" y="1999520"/>
            <a:ext cx="617143" cy="178286"/>
          </a:xfrm>
          <a:prstGeom prst="rect">
            <a:avLst/>
          </a:prstGeom>
        </p:spPr>
      </p:pic>
      <p:pic>
        <p:nvPicPr>
          <p:cNvPr id="16" name="Picture 15">
            <a:extLst>
              <a:ext uri="{FF2B5EF4-FFF2-40B4-BE49-F238E27FC236}">
                <a16:creationId xmlns:a16="http://schemas.microsoft.com/office/drawing/2014/main" id="{20806B28-E709-4AE2-8780-5408883C00D6}"/>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361612" y="1999520"/>
            <a:ext cx="617143" cy="178286"/>
          </a:xfrm>
          <a:prstGeom prst="rect">
            <a:avLst/>
          </a:prstGeom>
        </p:spPr>
      </p:pic>
      <p:pic>
        <p:nvPicPr>
          <p:cNvPr id="17" name="Picture 16">
            <a:extLst>
              <a:ext uri="{FF2B5EF4-FFF2-40B4-BE49-F238E27FC236}">
                <a16:creationId xmlns:a16="http://schemas.microsoft.com/office/drawing/2014/main" id="{16CC372A-DA4E-4955-BFDB-994BB5AD628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513012" y="2729803"/>
            <a:ext cx="396190" cy="187429"/>
          </a:xfrm>
          <a:prstGeom prst="rect">
            <a:avLst/>
          </a:prstGeom>
        </p:spPr>
      </p:pic>
      <p:pic>
        <p:nvPicPr>
          <p:cNvPr id="19" name="Picture 18">
            <a:extLst>
              <a:ext uri="{FF2B5EF4-FFF2-40B4-BE49-F238E27FC236}">
                <a16:creationId xmlns:a16="http://schemas.microsoft.com/office/drawing/2014/main" id="{B0DD27E3-314F-44DE-B1F9-88A09B3C1D0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70612" y="3779167"/>
            <a:ext cx="583619" cy="188952"/>
          </a:xfrm>
          <a:prstGeom prst="rect">
            <a:avLst/>
          </a:prstGeom>
        </p:spPr>
      </p:pic>
      <p:pic>
        <p:nvPicPr>
          <p:cNvPr id="21" name="Picture 20">
            <a:extLst>
              <a:ext uri="{FF2B5EF4-FFF2-40B4-BE49-F238E27FC236}">
                <a16:creationId xmlns:a16="http://schemas.microsoft.com/office/drawing/2014/main" id="{F0FE13A6-8D0C-448F-A1B2-A788805BF462}"/>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189964" y="3987562"/>
            <a:ext cx="521143" cy="254476"/>
          </a:xfrm>
          <a:prstGeom prst="rect">
            <a:avLst/>
          </a:prstGeom>
        </p:spPr>
      </p:pic>
      <p:pic>
        <p:nvPicPr>
          <p:cNvPr id="22" name="Picture 21">
            <a:extLst>
              <a:ext uri="{FF2B5EF4-FFF2-40B4-BE49-F238E27FC236}">
                <a16:creationId xmlns:a16="http://schemas.microsoft.com/office/drawing/2014/main" id="{376B18F8-8AA5-4433-9B08-D533A4B19570}"/>
              </a:ext>
            </a:extLst>
          </p:cNvPr>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5408612" y="4496107"/>
            <a:ext cx="132571" cy="114286"/>
          </a:xfrm>
          <a:prstGeom prst="rect">
            <a:avLst/>
          </a:prstGeom>
        </p:spPr>
      </p:pic>
      <p:pic>
        <p:nvPicPr>
          <p:cNvPr id="24" name="Picture 23">
            <a:extLst>
              <a:ext uri="{FF2B5EF4-FFF2-40B4-BE49-F238E27FC236}">
                <a16:creationId xmlns:a16="http://schemas.microsoft.com/office/drawing/2014/main" id="{EA41FDB1-62F7-4C23-BA62-CEA28FE3EC81}"/>
              </a:ext>
            </a:extLst>
          </p:cNvPr>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9828212" y="4496107"/>
            <a:ext cx="100571" cy="114286"/>
          </a:xfrm>
          <a:prstGeom prst="rect">
            <a:avLst/>
          </a:prstGeom>
        </p:spPr>
      </p:pic>
    </p:spTree>
    <p:extLst>
      <p:ext uri="{BB962C8B-B14F-4D97-AF65-F5344CB8AC3E}">
        <p14:creationId xmlns:p14="http://schemas.microsoft.com/office/powerpoint/2010/main" val="156011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7806" y="1143000"/>
            <a:ext cx="11733212" cy="5600700"/>
          </a:xfrm>
        </p:spPr>
        <p:txBody>
          <a:bodyPr>
            <a:normAutofit/>
          </a:bodyPr>
          <a:lstStyle/>
          <a:p>
            <a:r>
              <a:rPr lang="en-US" sz="2000" dirty="0"/>
              <a:t>After identifying an object class that a set of units match closely, we next ask: which units are responsible for triggering the rendering of that object? </a:t>
            </a:r>
          </a:p>
          <a:p>
            <a:r>
              <a:rPr lang="en-US" sz="2000" dirty="0"/>
              <a:t>A unit that correlates highly with an output object might not actually cause that output. </a:t>
            </a:r>
          </a:p>
          <a:p>
            <a:r>
              <a:rPr lang="en-US" sz="2000" dirty="0"/>
              <a:t>Furthermore, any output will jointly depend on several parts of the representation. </a:t>
            </a:r>
          </a:p>
          <a:p>
            <a:r>
              <a:rPr lang="en-US" sz="2000" dirty="0"/>
              <a:t>We need a way to identify combinations of units that cause an object</a:t>
            </a:r>
          </a:p>
        </p:txBody>
      </p:sp>
      <p:sp>
        <p:nvSpPr>
          <p:cNvPr id="2" name="TextBox 1">
            <a:extLst>
              <a:ext uri="{FF2B5EF4-FFF2-40B4-BE49-F238E27FC236}">
                <a16:creationId xmlns:a16="http://schemas.microsoft.com/office/drawing/2014/main" id="{98BA65B6-B51E-4B93-8327-8C0DC0513F61}"/>
              </a:ext>
            </a:extLst>
          </p:cNvPr>
          <p:cNvSpPr txBox="1"/>
          <p:nvPr/>
        </p:nvSpPr>
        <p:spPr>
          <a:xfrm>
            <a:off x="303212" y="304800"/>
            <a:ext cx="11201400" cy="769441"/>
          </a:xfrm>
          <a:prstGeom prst="rect">
            <a:avLst/>
          </a:prstGeom>
          <a:noFill/>
        </p:spPr>
        <p:txBody>
          <a:bodyPr wrap="square" rtlCol="0">
            <a:spAutoFit/>
          </a:bodyPr>
          <a:lstStyle/>
          <a:p>
            <a:r>
              <a:rPr lang="en-US" sz="4400" dirty="0">
                <a:latin typeface="+mj-lt"/>
              </a:rPr>
              <a:t>Interventions</a:t>
            </a:r>
          </a:p>
        </p:txBody>
      </p:sp>
    </p:spTree>
    <p:extLst>
      <p:ext uri="{BB962C8B-B14F-4D97-AF65-F5344CB8AC3E}">
        <p14:creationId xmlns:p14="http://schemas.microsoft.com/office/powerpoint/2010/main" val="42131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531812" y="381000"/>
            <a:ext cx="10969943" cy="1142702"/>
          </a:xfrm>
        </p:spPr>
        <p:txBody>
          <a:bodyPr>
            <a:normAutofit fontScale="90000"/>
          </a:bodyPr>
          <a:lstStyle/>
          <a:p>
            <a:r>
              <a:rPr lang="en-US" sz="4900" dirty="0"/>
              <a:t>Intervention</a:t>
            </a:r>
            <a:br>
              <a:rPr lang="en-US" sz="5998"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 y="1779664"/>
            <a:ext cx="12181784" cy="4288940"/>
          </a:xfrm>
          <a:prstGeom prst="rect">
            <a:avLst/>
          </a:prstGeom>
        </p:spPr>
      </p:pic>
    </p:spTree>
    <p:extLst>
      <p:ext uri="{BB962C8B-B14F-4D97-AF65-F5344CB8AC3E}">
        <p14:creationId xmlns:p14="http://schemas.microsoft.com/office/powerpoint/2010/main" val="40159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122615"/>
            <a:ext cx="11049000" cy="1020762"/>
          </a:xfrm>
        </p:spPr>
        <p:txBody>
          <a:bodyPr>
            <a:normAutofit/>
          </a:bodyPr>
          <a:lstStyle/>
          <a:p>
            <a:r>
              <a:rPr lang="en-US" sz="4000" dirty="0"/>
              <a:t>Measuring Casual Relationships using Intervention </a:t>
            </a:r>
          </a:p>
        </p:txBody>
      </p:sp>
      <p:sp>
        <p:nvSpPr>
          <p:cNvPr id="3" name="Content Placeholder 2"/>
          <p:cNvSpPr>
            <a:spLocks noGrp="1"/>
          </p:cNvSpPr>
          <p:nvPr>
            <p:ph idx="1"/>
          </p:nvPr>
        </p:nvSpPr>
        <p:spPr>
          <a:xfrm>
            <a:off x="629375" y="1219200"/>
            <a:ext cx="10439400" cy="4724400"/>
          </a:xfrm>
        </p:spPr>
        <p:txBody>
          <a:bodyPr>
            <a:normAutofit/>
          </a:bodyPr>
          <a:lstStyle/>
          <a:p>
            <a:r>
              <a:rPr lang="en-US" sz="2000" dirty="0"/>
              <a:t>A single unit generally isn’t enough to have a significant causal effect on the output</a:t>
            </a:r>
          </a:p>
          <a:p>
            <a:r>
              <a:rPr lang="en-US" sz="2000" dirty="0"/>
              <a:t>We want to find a set of units      with high causal effect on the output of a specific class</a:t>
            </a:r>
          </a:p>
          <a:p>
            <a:r>
              <a:rPr lang="en-US" sz="2000" dirty="0"/>
              <a:t>We’d like to factor      as                                          where      is the set of all units of    </a:t>
            </a:r>
          </a:p>
          <a:p>
            <a:r>
              <a:rPr lang="en-US" sz="2000" dirty="0"/>
              <a:t>We ablate some units by forcing  </a:t>
            </a:r>
            <a:r>
              <a:rPr lang="en-US" sz="2000" dirty="0" err="1"/>
              <a:t>r</a:t>
            </a:r>
            <a:r>
              <a:rPr lang="en-US" sz="2000" baseline="-25000" dirty="0" err="1"/>
              <a:t>U,P</a:t>
            </a:r>
            <a:r>
              <a:rPr lang="en-US" sz="2000" baseline="-25000" dirty="0"/>
              <a:t> </a:t>
            </a:r>
            <a:r>
              <a:rPr lang="en-US" sz="2000" dirty="0"/>
              <a:t> = 0.</a:t>
            </a:r>
            <a:r>
              <a:rPr lang="en-US" sz="2000" baseline="-25000" dirty="0"/>
              <a:t>  </a:t>
            </a:r>
            <a:r>
              <a:rPr lang="en-US" sz="2000" dirty="0"/>
              <a:t> We insert some units by forcing  </a:t>
            </a:r>
            <a:r>
              <a:rPr lang="en-US" sz="2000" dirty="0" err="1"/>
              <a:t>r</a:t>
            </a:r>
            <a:r>
              <a:rPr lang="en-US" sz="2000" baseline="-25000" dirty="0" err="1"/>
              <a:t>U,P</a:t>
            </a:r>
            <a:r>
              <a:rPr lang="en-US" sz="2000" baseline="-25000" dirty="0"/>
              <a:t>  </a:t>
            </a:r>
            <a:r>
              <a:rPr lang="en-US" sz="2000" dirty="0"/>
              <a:t>= k, where k is a class-specific constant adjusting for the size of the class (object).</a:t>
            </a:r>
          </a:p>
          <a:p>
            <a:pPr marL="0" indent="0">
              <a:buNone/>
            </a:pPr>
            <a:endParaRPr lang="en-US" sz="2000" dirty="0"/>
          </a:p>
          <a:p>
            <a:pPr marL="0" indent="0">
              <a:buNone/>
            </a:pPr>
            <a:endParaRPr lang="en-US" sz="2000" dirty="0"/>
          </a:p>
          <a:p>
            <a:endParaRPr lang="en-US" sz="2000" dirty="0"/>
          </a:p>
          <a:p>
            <a:r>
              <a:rPr lang="en-US" sz="2000" dirty="0"/>
              <a:t>An object is caused by U if the object appears in x</a:t>
            </a:r>
            <a:r>
              <a:rPr lang="en-US" sz="2000" baseline="-25000" dirty="0"/>
              <a:t>i</a:t>
            </a:r>
            <a:r>
              <a:rPr lang="en-US" sz="2000" dirty="0"/>
              <a:t> and disappears from </a:t>
            </a:r>
            <a:r>
              <a:rPr lang="en-US" sz="2000" dirty="0" err="1"/>
              <a:t>x</a:t>
            </a:r>
            <a:r>
              <a:rPr lang="en-US" sz="2000" baseline="-25000" dirty="0" err="1"/>
              <a:t>a</a:t>
            </a:r>
            <a:r>
              <a:rPr lang="en-US" sz="2000" dirty="0"/>
              <a:t> . </a:t>
            </a:r>
          </a:p>
          <a:p>
            <a:r>
              <a:rPr lang="en-US" sz="2000" dirty="0"/>
              <a:t>This casuality can be quantified by comparing the presence of trees in x</a:t>
            </a:r>
            <a:r>
              <a:rPr lang="en-US" sz="2000" baseline="-25000" dirty="0"/>
              <a:t>i </a:t>
            </a:r>
            <a:r>
              <a:rPr lang="en-US" sz="2000" dirty="0"/>
              <a:t> and </a:t>
            </a:r>
            <a:r>
              <a:rPr lang="en-US" sz="2000" dirty="0" err="1"/>
              <a:t>x</a:t>
            </a:r>
            <a:r>
              <a:rPr lang="en-US" sz="2000" baseline="-25000" dirty="0" err="1"/>
              <a:t>a</a:t>
            </a:r>
            <a:r>
              <a:rPr lang="en-US" sz="2000" dirty="0"/>
              <a:t> and averaging effects over all locations and images.</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9212" y="3157829"/>
            <a:ext cx="6370249" cy="967143"/>
          </a:xfrm>
          <a:prstGeom prst="rect">
            <a:avLst/>
          </a:prstGeom>
        </p:spPr>
      </p:pic>
      <p:pic>
        <p:nvPicPr>
          <p:cNvPr id="6" name="Picture 5">
            <a:extLst>
              <a:ext uri="{FF2B5EF4-FFF2-40B4-BE49-F238E27FC236}">
                <a16:creationId xmlns:a16="http://schemas.microsoft.com/office/drawing/2014/main" id="{88F03444-B33A-447C-AD56-CF647E6C713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113212" y="1677550"/>
            <a:ext cx="176762" cy="178286"/>
          </a:xfrm>
          <a:prstGeom prst="rect">
            <a:avLst/>
          </a:prstGeom>
        </p:spPr>
      </p:pic>
      <p:pic>
        <p:nvPicPr>
          <p:cNvPr id="10" name="Picture 9">
            <a:extLst>
              <a:ext uri="{FF2B5EF4-FFF2-40B4-BE49-F238E27FC236}">
                <a16:creationId xmlns:a16="http://schemas.microsoft.com/office/drawing/2014/main" id="{FF27BBD8-F6F2-4AA5-BC29-D64686DA84B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970212" y="2164470"/>
            <a:ext cx="103619" cy="114286"/>
          </a:xfrm>
          <a:prstGeom prst="rect">
            <a:avLst/>
          </a:prstGeom>
        </p:spPr>
      </p:pic>
      <p:pic>
        <p:nvPicPr>
          <p:cNvPr id="11" name="Picture 10">
            <a:extLst>
              <a:ext uri="{FF2B5EF4-FFF2-40B4-BE49-F238E27FC236}">
                <a16:creationId xmlns:a16="http://schemas.microsoft.com/office/drawing/2014/main" id="{F033C44C-3802-4957-9527-E11831A1D03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79812" y="2070756"/>
            <a:ext cx="2076952" cy="301714"/>
          </a:xfrm>
          <a:prstGeom prst="rect">
            <a:avLst/>
          </a:prstGeom>
        </p:spPr>
      </p:pic>
      <p:pic>
        <p:nvPicPr>
          <p:cNvPr id="13" name="Picture 12">
            <a:extLst>
              <a:ext uri="{FF2B5EF4-FFF2-40B4-BE49-F238E27FC236}">
                <a16:creationId xmlns:a16="http://schemas.microsoft.com/office/drawing/2014/main" id="{9DDF713A-7DD0-49AA-A4E6-0A15D06B59A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532062" y="2100470"/>
            <a:ext cx="176762" cy="178286"/>
          </a:xfrm>
          <a:prstGeom prst="rect">
            <a:avLst/>
          </a:prstGeom>
        </p:spPr>
      </p:pic>
      <p:pic>
        <p:nvPicPr>
          <p:cNvPr id="14" name="Picture 13">
            <a:extLst>
              <a:ext uri="{FF2B5EF4-FFF2-40B4-BE49-F238E27FC236}">
                <a16:creationId xmlns:a16="http://schemas.microsoft.com/office/drawing/2014/main" id="{81B64599-1B21-405E-B311-2F7BEE14090F}"/>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9447212" y="2618668"/>
            <a:ext cx="103619" cy="114286"/>
          </a:xfrm>
          <a:prstGeom prst="rect">
            <a:avLst/>
          </a:prstGeom>
        </p:spPr>
      </p:pic>
    </p:spTree>
    <p:extLst>
      <p:ext uri="{BB962C8B-B14F-4D97-AF65-F5344CB8AC3E}">
        <p14:creationId xmlns:p14="http://schemas.microsoft.com/office/powerpoint/2010/main" val="40516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2FD2F98-FA79-47B7-AD26-A076D6D72B95}"/>
              </a:ext>
            </a:extLst>
          </p:cNvPr>
          <p:cNvSpPr>
            <a:spLocks noGrp="1"/>
          </p:cNvSpPr>
          <p:nvPr>
            <p:ph type="title"/>
          </p:nvPr>
        </p:nvSpPr>
        <p:spPr>
          <a:xfrm>
            <a:off x="455612" y="228600"/>
            <a:ext cx="9143998" cy="1020762"/>
          </a:xfrm>
        </p:spPr>
        <p:txBody>
          <a:bodyPr>
            <a:normAutofit/>
          </a:bodyPr>
          <a:lstStyle/>
          <a:p>
            <a:r>
              <a:rPr lang="en-US" sz="3600" dirty="0"/>
              <a:t>Objective</a:t>
            </a:r>
            <a:endParaRPr lang="en-US" sz="3600" dirty="0">
              <a:latin typeface="Georgia" panose="02040502050405020303" pitchFamily="18" charset="0"/>
            </a:endParaRPr>
          </a:p>
        </p:txBody>
      </p:sp>
      <p:sp>
        <p:nvSpPr>
          <p:cNvPr id="3" name="Content Placeholder 2"/>
          <p:cNvSpPr>
            <a:spLocks noGrp="1"/>
          </p:cNvSpPr>
          <p:nvPr>
            <p:ph sz="half" idx="1"/>
          </p:nvPr>
        </p:nvSpPr>
        <p:spPr>
          <a:xfrm>
            <a:off x="1065212" y="1066800"/>
            <a:ext cx="10515600" cy="5029200"/>
          </a:xfrm>
        </p:spPr>
        <p:txBody>
          <a:bodyPr>
            <a:normAutofit/>
          </a:bodyPr>
          <a:lstStyle/>
          <a:p>
            <a:r>
              <a:rPr lang="en-US" sz="2000" dirty="0">
                <a:latin typeface="Calibri" panose="020F0502020204030204" pitchFamily="34" charset="0"/>
                <a:cs typeface="Calibri" panose="020F0502020204030204" pitchFamily="34" charset="0"/>
              </a:rPr>
              <a:t>How does it represent the visuals internally</a:t>
            </a:r>
          </a:p>
          <a:p>
            <a:r>
              <a:rPr lang="en-US" sz="2000" dirty="0">
                <a:latin typeface="Calibri" panose="020F0502020204030204" pitchFamily="34" charset="0"/>
                <a:cs typeface="Calibri" panose="020F0502020204030204" pitchFamily="34" charset="0"/>
              </a:rPr>
              <a:t>How do different architectures affect GAN learning</a:t>
            </a:r>
          </a:p>
          <a:p>
            <a:r>
              <a:rPr lang="en-US" sz="2000" dirty="0">
                <a:latin typeface="Calibri" panose="020F0502020204030204" pitchFamily="34" charset="0"/>
                <a:cs typeface="Calibri" panose="020F0502020204030204" pitchFamily="34" charset="0"/>
              </a:rPr>
              <a:t>What causes the artifacts in GAN results?</a:t>
            </a:r>
          </a:p>
          <a:p>
            <a:r>
              <a:rPr lang="en-US" sz="2000" dirty="0">
                <a:latin typeface="Calibri" panose="020F0502020204030204" pitchFamily="34" charset="0"/>
                <a:cs typeface="Calibri" panose="020F0502020204030204" pitchFamily="34" charset="0"/>
              </a:rPr>
              <a:t>What knowledge does a GAN need to learn </a:t>
            </a:r>
          </a:p>
          <a:p>
            <a:r>
              <a:rPr lang="en-US" sz="2000" dirty="0">
                <a:latin typeface="Calibri" panose="020F0502020204030204" pitchFamily="34" charset="0"/>
                <a:cs typeface="Calibri" panose="020F0502020204030204" pitchFamily="34" charset="0"/>
              </a:rPr>
              <a:t>What causes mistakes</a:t>
            </a:r>
          </a:p>
          <a:p>
            <a:r>
              <a:rPr lang="en-US" sz="2000" dirty="0">
                <a:latin typeface="Calibri" panose="020F0502020204030204" pitchFamily="34" charset="0"/>
                <a:cs typeface="Calibri" panose="020F0502020204030204" pitchFamily="34" charset="0"/>
              </a:rPr>
              <a:t>Why does a GAN work better than the other</a:t>
            </a:r>
            <a:endParaRPr lang="en-US" sz="2000" dirty="0"/>
          </a:p>
          <a:p>
            <a:r>
              <a:rPr lang="en-US" sz="2000" dirty="0"/>
              <a:t>How are objects represented in the generator?</a:t>
            </a:r>
          </a:p>
          <a:p>
            <a:r>
              <a:rPr lang="en-US" sz="2000" dirty="0"/>
              <a:t>Does the generator simply memorize pixel patterns to produce objects? Or does it learn internal variables corresponding to objects? </a:t>
            </a:r>
          </a:p>
          <a:p>
            <a:r>
              <a:rPr lang="en-US" sz="2000" dirty="0"/>
              <a:t>If it does contain variables (e.g. for doors or trees), do they cause the generation of those objects, or do they merely correlate?</a:t>
            </a:r>
          </a:p>
          <a:p>
            <a:r>
              <a:rPr lang="en-US" sz="2000" dirty="0"/>
              <a:t>How are relationships between different objects represented?</a:t>
            </a:r>
          </a:p>
          <a:p>
            <a:pPr marL="0" indent="0">
              <a:buNone/>
            </a:pPr>
            <a:endParaRPr lang="en-US" sz="1700" dirty="0"/>
          </a:p>
          <a:p>
            <a:endParaRPr lang="en-US" sz="1700" dirty="0"/>
          </a:p>
        </p:txBody>
      </p:sp>
    </p:spTree>
    <p:extLst>
      <p:ext uri="{BB962C8B-B14F-4D97-AF65-F5344CB8AC3E}">
        <p14:creationId xmlns:p14="http://schemas.microsoft.com/office/powerpoint/2010/main" val="197952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18417" y="1247381"/>
                <a:ext cx="11049000" cy="5791200"/>
              </a:xfrm>
            </p:spPr>
            <p:txBody>
              <a:bodyPr>
                <a:normAutofit/>
              </a:bodyPr>
              <a:lstStyle/>
              <a:p>
                <a:r>
                  <a:rPr lang="en-US" sz="2000" dirty="0"/>
                  <a:t>From Holland 1988 and Pearl 2009, we define, average casual effect(ACE) of units U on the generation of class ‘c’ as</a:t>
                </a:r>
              </a:p>
              <a:p>
                <a:pPr marL="0" indent="0">
                  <a:buNone/>
                </a:pPr>
                <a:endParaRPr lang="en-US" sz="2000" dirty="0"/>
              </a:p>
              <a:p>
                <a:pPr marL="0" indent="0">
                  <a:buNone/>
                </a:pPr>
                <a:r>
                  <a:rPr lang="en-US" sz="2000" dirty="0"/>
                  <a:t>Where </a:t>
                </a:r>
                <a:r>
                  <a:rPr lang="en-US" sz="2000" dirty="0" err="1"/>
                  <a:t>s</a:t>
                </a:r>
                <a:r>
                  <a:rPr lang="en-US" sz="2000" baseline="-25000" dirty="0" err="1"/>
                  <a:t>c</a:t>
                </a:r>
                <a:r>
                  <a:rPr lang="en-US" sz="2000" dirty="0"/>
                  <a:t>(x) denotes a segmentation indicating presence of class ‘c’ in the image x at P. The ACE is averaged over a batch of images and sampled pixel locations P, and normalized using the expectation over the untouched segmentation:</a:t>
                </a:r>
              </a:p>
              <a:p>
                <a:r>
                  <a:rPr lang="en-US" sz="2000" dirty="0"/>
                  <a:t>While these measures can be applied to a single unit, objects tend to depend on more than one unit.</a:t>
                </a:r>
              </a:p>
              <a:p>
                <a:r>
                  <a:rPr lang="en-US" sz="2000" dirty="0"/>
                  <a:t>We need to identify a set of units U that maximize the average casual effect for an object class ‘c’.</a:t>
                </a:r>
              </a:p>
              <a:p>
                <a:pPr marL="0" indent="0">
                  <a:buNone/>
                </a:pPr>
                <a:r>
                  <a:rPr lang="en-US" sz="2000" b="1" dirty="0"/>
                  <a:t>Finding sets of units with high ACE :</a:t>
                </a:r>
              </a:p>
              <a:p>
                <a:r>
                  <a:rPr lang="en-US" sz="2000" dirty="0"/>
                  <a:t>Finding the set of units                with the highest ACE is prohibitive, so we use a workaround of continuous interventions</a:t>
                </a:r>
              </a:p>
              <a:p>
                <a:r>
                  <a:rPr lang="en-US" sz="2000" dirty="0"/>
                  <a:t>We optimize a continuous intervention </a:t>
                </a:r>
                <a:r>
                  <a:rPr lang="el-GR" sz="2000" dirty="0"/>
                  <a:t>α</a:t>
                </a:r>
                <a:r>
                  <a:rPr lang="en-US" sz="2000" dirty="0"/>
                  <a:t> </a:t>
                </a:r>
                <a14:m>
                  <m:oMath xmlns:m="http://schemas.openxmlformats.org/officeDocument/2006/math">
                    <m:r>
                      <a:rPr lang="en-US" sz="2000" dirty="0" smtClean="0">
                        <a:latin typeface="Cambria Math" panose="02040503050406030204" pitchFamily="18" charset="0"/>
                      </a:rPr>
                      <m:t>∈</m:t>
                    </m:r>
                  </m:oMath>
                </a14:m>
                <a:r>
                  <a:rPr lang="en-US" sz="2000" dirty="0"/>
                  <a:t> [0,1]</a:t>
                </a:r>
                <a:r>
                  <a:rPr lang="en-US" sz="2000" baseline="30000" dirty="0"/>
                  <a:t>d </a:t>
                </a:r>
                <a:r>
                  <a:rPr lang="en-US" sz="2000" dirty="0"/>
                  <a:t> , where ‘d’ is the number of units at the layer, and each dimension </a:t>
                </a:r>
                <a:r>
                  <a:rPr lang="el-GR" sz="2000" dirty="0"/>
                  <a:t>α</a:t>
                </a:r>
                <a:r>
                  <a:rPr lang="en-US" sz="2000" baseline="-25000" dirty="0"/>
                  <a:t>u</a:t>
                </a:r>
                <a:r>
                  <a:rPr lang="en-US" sz="2000" dirty="0"/>
                  <a:t> indicates the degree of intervention for a single unit ‘u’.</a:t>
                </a:r>
              </a:p>
              <a:p>
                <a:pPr marL="0" indent="0">
                  <a:buNone/>
                </a:pP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18417" y="1247381"/>
                <a:ext cx="11049000" cy="5791200"/>
              </a:xfrm>
              <a:blipFill>
                <a:blip r:embed="rId5"/>
                <a:stretch>
                  <a:fillRect l="-607" t="-11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26D4F6C-E114-4A42-A8AD-D889C5FBBE0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51212" y="1798701"/>
            <a:ext cx="3913143" cy="263619"/>
          </a:xfrm>
          <a:prstGeom prst="rect">
            <a:avLst/>
          </a:prstGeom>
        </p:spPr>
      </p:pic>
      <p:pic>
        <p:nvPicPr>
          <p:cNvPr id="9" name="Picture 8">
            <a:extLst>
              <a:ext uri="{FF2B5EF4-FFF2-40B4-BE49-F238E27FC236}">
                <a16:creationId xmlns:a16="http://schemas.microsoft.com/office/drawing/2014/main" id="{C59FA532-A380-485F-BCD8-8AE0A3ABE3B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89412" y="2943362"/>
            <a:ext cx="1205333" cy="263619"/>
          </a:xfrm>
          <a:prstGeom prst="rect">
            <a:avLst/>
          </a:prstGeom>
        </p:spPr>
      </p:pic>
      <p:pic>
        <p:nvPicPr>
          <p:cNvPr id="11" name="Picture 10">
            <a:extLst>
              <a:ext uri="{FF2B5EF4-FFF2-40B4-BE49-F238E27FC236}">
                <a16:creationId xmlns:a16="http://schemas.microsoft.com/office/drawing/2014/main" id="{210B647C-F363-45B7-ADAA-D37DE6B17C5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198812" y="4572000"/>
            <a:ext cx="700952" cy="208762"/>
          </a:xfrm>
          <a:prstGeom prst="rect">
            <a:avLst/>
          </a:prstGeom>
        </p:spPr>
      </p:pic>
      <p:sp>
        <p:nvSpPr>
          <p:cNvPr id="12" name="Title 1">
            <a:extLst>
              <a:ext uri="{FF2B5EF4-FFF2-40B4-BE49-F238E27FC236}">
                <a16:creationId xmlns:a16="http://schemas.microsoft.com/office/drawing/2014/main" id="{67ED046C-FFA2-4980-BEA5-9345C4786C74}"/>
              </a:ext>
            </a:extLst>
          </p:cNvPr>
          <p:cNvSpPr txBox="1">
            <a:spLocks/>
          </p:cNvSpPr>
          <p:nvPr/>
        </p:nvSpPr>
        <p:spPr>
          <a:xfrm>
            <a:off x="418417" y="284359"/>
            <a:ext cx="10969943" cy="1142702"/>
          </a:xfrm>
          <a:prstGeom prst="rect">
            <a:avLst/>
          </a:prstGeom>
        </p:spPr>
        <p:txBody>
          <a:bodyPr>
            <a:normAutofit fontScale="90000" lnSpcReduction="10000"/>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4900" dirty="0"/>
              <a:t>Intervention Details</a:t>
            </a:r>
            <a:br>
              <a:rPr lang="en-US" sz="5998" dirty="0"/>
            </a:br>
            <a:endParaRPr lang="en-US" dirty="0"/>
          </a:p>
        </p:txBody>
      </p:sp>
    </p:spTree>
    <p:extLst>
      <p:ext uri="{BB962C8B-B14F-4D97-AF65-F5344CB8AC3E}">
        <p14:creationId xmlns:p14="http://schemas.microsoft.com/office/powerpoint/2010/main" val="286671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2625" y="990600"/>
            <a:ext cx="11506200" cy="6096000"/>
          </a:xfrm>
        </p:spPr>
        <p:txBody>
          <a:bodyPr>
            <a:normAutofit/>
          </a:bodyPr>
          <a:lstStyle/>
          <a:p>
            <a:r>
              <a:rPr lang="en-US" sz="2000" dirty="0"/>
              <a:t>Maximizing the following ACE formulation </a:t>
            </a:r>
            <a:r>
              <a:rPr lang="el-GR" sz="2000" dirty="0"/>
              <a:t>δ</a:t>
            </a:r>
            <a:r>
              <a:rPr lang="el-GR" sz="2000" baseline="-25000" dirty="0"/>
              <a:t>α</a:t>
            </a:r>
            <a:r>
              <a:rPr lang="en-US" sz="2000" baseline="-25000" dirty="0"/>
              <a:t>-&gt;C</a:t>
            </a:r>
            <a:endParaRPr lang="en-US" sz="2000" dirty="0"/>
          </a:p>
          <a:p>
            <a:pPr marL="0" indent="0">
              <a:buNone/>
            </a:pPr>
            <a:endParaRPr lang="en-US" sz="2000" u="sng" dirty="0"/>
          </a:p>
          <a:p>
            <a:pPr marL="0" indent="0">
              <a:buNone/>
            </a:pPr>
            <a:endParaRPr lang="en-US" sz="2000" u="sng" dirty="0"/>
          </a:p>
          <a:p>
            <a:endParaRPr lang="en-US" sz="2000" dirty="0"/>
          </a:p>
          <a:p>
            <a:endParaRPr lang="en-US" sz="2000" dirty="0"/>
          </a:p>
          <a:p>
            <a:r>
              <a:rPr lang="en-US" sz="2000" dirty="0"/>
              <a:t>α is optimized over the using the above loss with L2 regularization:</a:t>
            </a:r>
          </a:p>
          <a:p>
            <a:pPr marL="0" indent="0">
              <a:buNone/>
            </a:pPr>
            <a:r>
              <a:rPr lang="en-US" sz="2000" dirty="0"/>
              <a:t>Where </a:t>
            </a:r>
            <a:r>
              <a:rPr lang="el-GR" sz="2000" dirty="0"/>
              <a:t>λ</a:t>
            </a:r>
            <a:r>
              <a:rPr lang="en-US" sz="2000" dirty="0"/>
              <a:t> incentivizes a minimal size of the set of units. </a:t>
            </a:r>
          </a:p>
          <a:p>
            <a:r>
              <a:rPr lang="en-US" sz="2000" dirty="0"/>
              <a:t>α is initialized to </a:t>
            </a:r>
          </a:p>
          <a:p>
            <a:pPr marL="0" indent="0">
              <a:buNone/>
            </a:pPr>
            <a:endParaRPr lang="en-US" sz="2000" dirty="0"/>
          </a:p>
          <a:p>
            <a:r>
              <a:rPr lang="en-US" sz="2000" dirty="0"/>
              <a:t>We optimize using stochastic gradient descent, sampling over both z and featuremap locations P and clamping the coefficient </a:t>
            </a:r>
            <a:r>
              <a:rPr lang="el-GR" sz="2000" dirty="0"/>
              <a:t>α</a:t>
            </a:r>
            <a:r>
              <a:rPr lang="en-US" sz="2000" dirty="0"/>
              <a:t> within the range [0,1]</a:t>
            </a:r>
            <a:r>
              <a:rPr lang="en-US" sz="2000" baseline="30000" dirty="0"/>
              <a:t>d</a:t>
            </a:r>
            <a:r>
              <a:rPr lang="en-US" sz="2000" dirty="0"/>
              <a:t> at each step ( d is the total number of units).</a:t>
            </a:r>
          </a:p>
          <a:p>
            <a:r>
              <a:rPr lang="en-US" sz="2000" dirty="0"/>
              <a:t>Finally we rank units by </a:t>
            </a:r>
            <a:r>
              <a:rPr lang="el-GR" sz="2000" dirty="0"/>
              <a:t>α</a:t>
            </a:r>
            <a:r>
              <a:rPr lang="en-US" sz="2000" baseline="-25000" dirty="0"/>
              <a:t>u</a:t>
            </a:r>
            <a:r>
              <a:rPr lang="en-US" sz="2000" baseline="30000" dirty="0"/>
              <a:t>*</a:t>
            </a:r>
            <a:r>
              <a:rPr lang="en-US" sz="2000" dirty="0"/>
              <a:t> and achieve a stronger casual effect(i.e., removing trees) when ablating successively large sets of tree-causing units. </a:t>
            </a:r>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baseline="-25000" dirty="0"/>
          </a:p>
        </p:txBody>
      </p:sp>
      <p:pic>
        <p:nvPicPr>
          <p:cNvPr id="20" name="Picture 19">
            <a:extLst>
              <a:ext uri="{FF2B5EF4-FFF2-40B4-BE49-F238E27FC236}">
                <a16:creationId xmlns:a16="http://schemas.microsoft.com/office/drawing/2014/main" id="{458E4029-A7A9-42B8-97DB-312AED440E8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24011" y="1484119"/>
            <a:ext cx="9033143" cy="1127620"/>
          </a:xfrm>
          <a:prstGeom prst="rect">
            <a:avLst/>
          </a:prstGeom>
        </p:spPr>
      </p:pic>
      <p:pic>
        <p:nvPicPr>
          <p:cNvPr id="26" name="Picture 25">
            <a:extLst>
              <a:ext uri="{FF2B5EF4-FFF2-40B4-BE49-F238E27FC236}">
                <a16:creationId xmlns:a16="http://schemas.microsoft.com/office/drawing/2014/main" id="{302B2794-E865-4C56-8387-5ED7195B163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149247" y="3136856"/>
            <a:ext cx="3356953" cy="393143"/>
          </a:xfrm>
          <a:prstGeom prst="rect">
            <a:avLst/>
          </a:prstGeom>
        </p:spPr>
      </p:pic>
      <p:pic>
        <p:nvPicPr>
          <p:cNvPr id="24" name="Picture 23">
            <a:extLst>
              <a:ext uri="{FF2B5EF4-FFF2-40B4-BE49-F238E27FC236}">
                <a16:creationId xmlns:a16="http://schemas.microsoft.com/office/drawing/2014/main" id="{9DB889E0-EEC6-46CE-B85B-723356F58BE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894012" y="3831737"/>
            <a:ext cx="1336381" cy="589714"/>
          </a:xfrm>
          <a:prstGeom prst="rect">
            <a:avLst/>
          </a:prstGeom>
        </p:spPr>
      </p:pic>
      <p:sp>
        <p:nvSpPr>
          <p:cNvPr id="27" name="Title 1">
            <a:extLst>
              <a:ext uri="{FF2B5EF4-FFF2-40B4-BE49-F238E27FC236}">
                <a16:creationId xmlns:a16="http://schemas.microsoft.com/office/drawing/2014/main" id="{9DF8EF70-9667-4FB3-9D1A-60A16D58E55A}"/>
              </a:ext>
            </a:extLst>
          </p:cNvPr>
          <p:cNvSpPr txBox="1">
            <a:spLocks/>
          </p:cNvSpPr>
          <p:nvPr/>
        </p:nvSpPr>
        <p:spPr>
          <a:xfrm>
            <a:off x="455610" y="302769"/>
            <a:ext cx="10969943" cy="1142702"/>
          </a:xfrm>
          <a:prstGeom prst="rect">
            <a:avLst/>
          </a:prstGeom>
        </p:spPr>
        <p:txBody>
          <a:bodyPr>
            <a:normAutofit fontScale="90000" lnSpcReduction="10000"/>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4900" dirty="0"/>
              <a:t>Intervention Details</a:t>
            </a:r>
            <a:br>
              <a:rPr lang="en-US" sz="5998" dirty="0"/>
            </a:br>
            <a:endParaRPr lang="en-US" dirty="0"/>
          </a:p>
        </p:txBody>
      </p:sp>
    </p:spTree>
    <p:extLst>
      <p:ext uri="{BB962C8B-B14F-4D97-AF65-F5344CB8AC3E}">
        <p14:creationId xmlns:p14="http://schemas.microsoft.com/office/powerpoint/2010/main" val="203867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9143998" cy="1020762"/>
          </a:xfrm>
        </p:spPr>
        <p:txBody>
          <a:bodyPr/>
          <a:lstStyle/>
          <a:p>
            <a:r>
              <a:rPr lang="en-US" dirty="0"/>
              <a:t>Experiments and results </a:t>
            </a:r>
          </a:p>
        </p:txBody>
      </p:sp>
      <p:sp>
        <p:nvSpPr>
          <p:cNvPr id="3" name="Content Placeholder 2"/>
          <p:cNvSpPr>
            <a:spLocks noGrp="1"/>
          </p:cNvSpPr>
          <p:nvPr>
            <p:ph idx="1"/>
          </p:nvPr>
        </p:nvSpPr>
        <p:spPr>
          <a:xfrm>
            <a:off x="455612" y="1676400"/>
            <a:ext cx="11430000" cy="4800600"/>
          </a:xfrm>
        </p:spPr>
        <p:txBody>
          <a:bodyPr>
            <a:normAutofit/>
          </a:bodyPr>
          <a:lstStyle/>
          <a:p>
            <a:r>
              <a:rPr lang="en-US" sz="2000" dirty="0"/>
              <a:t>Three variants of Progressive GANs trained on LSUN scene datasets are studied.</a:t>
            </a:r>
          </a:p>
          <a:p>
            <a:r>
              <a:rPr lang="en-US" sz="2000" dirty="0"/>
              <a:t> To segment the generated images, a recent model( Xiao et al., 2018) trained on the ADE20K scene dataset(Zhou et al., 2017) is used.</a:t>
            </a:r>
          </a:p>
          <a:p>
            <a:r>
              <a:rPr lang="en-US" sz="2000" dirty="0"/>
              <a:t>The model can segment the input image into object classes, parts of large objects, and materials. </a:t>
            </a:r>
          </a:p>
          <a:p>
            <a:r>
              <a:rPr lang="en-US" sz="2000" dirty="0"/>
              <a:t>To further identify units that specialize in object parts, we expand each object class ‘c’ into additional object part classes c-t, c-b, c-l and c-r ( top, bottom, left or right half of the bounding box of a connected component)</a:t>
            </a:r>
          </a:p>
          <a:p>
            <a:r>
              <a:rPr lang="en-US" sz="2000" dirty="0"/>
              <a:t>We use dissection for analyzing and comparing units across datasets, layers and models and locating artifact units</a:t>
            </a:r>
          </a:p>
          <a:p>
            <a:r>
              <a:rPr lang="en-US" sz="2000" dirty="0"/>
              <a:t>Then we start with a set of dominant object classes and use intervention to locate causal units that can remove and insert objects in different images.</a:t>
            </a:r>
          </a:p>
          <a:p>
            <a:endParaRPr lang="en-US" sz="2000" dirty="0"/>
          </a:p>
          <a:p>
            <a:endParaRPr lang="en-US" sz="2000" dirty="0"/>
          </a:p>
        </p:txBody>
      </p:sp>
    </p:spTree>
    <p:extLst>
      <p:ext uri="{BB962C8B-B14F-4D97-AF65-F5344CB8AC3E}">
        <p14:creationId xmlns:p14="http://schemas.microsoft.com/office/powerpoint/2010/main" val="15538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28600"/>
            <a:ext cx="11811000" cy="1020762"/>
          </a:xfrm>
        </p:spPr>
        <p:txBody>
          <a:bodyPr>
            <a:normAutofit/>
          </a:bodyPr>
          <a:lstStyle/>
          <a:p>
            <a:r>
              <a:rPr lang="en-US" dirty="0"/>
              <a:t>Comparing units across datasets, layers and models</a:t>
            </a:r>
          </a:p>
        </p:txBody>
      </p:sp>
      <p:sp>
        <p:nvSpPr>
          <p:cNvPr id="3" name="Content Placeholder 2"/>
          <p:cNvSpPr>
            <a:spLocks noGrp="1"/>
          </p:cNvSpPr>
          <p:nvPr>
            <p:ph idx="1"/>
          </p:nvPr>
        </p:nvSpPr>
        <p:spPr>
          <a:xfrm>
            <a:off x="227012" y="1676400"/>
            <a:ext cx="11658600" cy="4876800"/>
          </a:xfrm>
        </p:spPr>
        <p:txBody>
          <a:bodyPr>
            <a:normAutofit/>
          </a:bodyPr>
          <a:lstStyle/>
          <a:p>
            <a:r>
              <a:rPr lang="en-US" sz="2000" b="1" dirty="0"/>
              <a:t>Emergence of individual unit object detectors:  </a:t>
            </a:r>
            <a:r>
              <a:rPr lang="en-US" sz="2000" dirty="0"/>
              <a:t>Interested in any units that are correlated with instances of an object class with diverse visual appearances</a:t>
            </a:r>
          </a:p>
          <a:p>
            <a:r>
              <a:rPr lang="en-US" sz="2000" b="1" dirty="0"/>
              <a:t>Interpretable units for different scene categories:  </a:t>
            </a:r>
            <a:r>
              <a:rPr lang="en-US" sz="2000" dirty="0"/>
              <a:t>The set of all object classes matched by the units of a GAN provides a map of what a GAN has learned about the data</a:t>
            </a:r>
          </a:p>
          <a:p>
            <a:r>
              <a:rPr lang="en-US" sz="2000" b="1" dirty="0"/>
              <a:t>Interpretable units for different network layers: </a:t>
            </a:r>
            <a:r>
              <a:rPr lang="en-US" sz="2000" dirty="0"/>
              <a:t>In classifier networks, the type of info explicitly represented changes from layer to layer. Similar phenomenon in GAN.</a:t>
            </a:r>
          </a:p>
          <a:p>
            <a:r>
              <a:rPr lang="en-US" sz="2000" b="1" dirty="0"/>
              <a:t>Interpretable units for different GAN models: </a:t>
            </a:r>
            <a:r>
              <a:rPr lang="en-US" sz="2000" dirty="0"/>
              <a:t>Interpretable units can provide insights about how GAN architecture choices affect the structures learned inside a GAN. We examine </a:t>
            </a:r>
          </a:p>
          <a:p>
            <a:pPr marL="457200" indent="-457200">
              <a:buFont typeface="+mj-lt"/>
              <a:buAutoNum type="arabicPeriod"/>
            </a:pPr>
            <a:r>
              <a:rPr lang="en-US" sz="2000" dirty="0"/>
              <a:t>Baseline progressive GAN</a:t>
            </a:r>
          </a:p>
          <a:p>
            <a:pPr marL="457200" indent="-457200">
              <a:buFont typeface="+mj-lt"/>
              <a:buAutoNum type="arabicPeriod"/>
            </a:pPr>
            <a:r>
              <a:rPr lang="en-US" sz="2000" dirty="0"/>
              <a:t>A modification that introduces </a:t>
            </a:r>
            <a:r>
              <a:rPr lang="en-US" sz="2000" dirty="0" err="1"/>
              <a:t>minibatch</a:t>
            </a:r>
            <a:r>
              <a:rPr lang="en-US" sz="2000" dirty="0"/>
              <a:t> </a:t>
            </a:r>
            <a:r>
              <a:rPr lang="en-US" sz="2000" dirty="0" err="1"/>
              <a:t>stddev</a:t>
            </a:r>
            <a:r>
              <a:rPr lang="en-US" sz="2000" dirty="0"/>
              <a:t> stats</a:t>
            </a:r>
          </a:p>
          <a:p>
            <a:pPr marL="457200" indent="-457200">
              <a:buFont typeface="+mj-lt"/>
              <a:buAutoNum type="arabicPeriod"/>
            </a:pPr>
            <a:r>
              <a:rPr lang="en-US" sz="2000" dirty="0"/>
              <a:t>A further modification that adds pixel wise </a:t>
            </a:r>
            <a:r>
              <a:rPr lang="en-US" sz="2000" dirty="0" err="1"/>
              <a:t>normalisation</a:t>
            </a:r>
            <a:endParaRPr lang="en-US" sz="2000" dirty="0"/>
          </a:p>
        </p:txBody>
      </p:sp>
    </p:spTree>
    <p:extLst>
      <p:ext uri="{BB962C8B-B14F-4D97-AF65-F5344CB8AC3E}">
        <p14:creationId xmlns:p14="http://schemas.microsoft.com/office/powerpoint/2010/main" val="123453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 y="275460"/>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Datasets</a:t>
            </a:r>
            <a:endParaRPr lang="en-US" sz="4400" dirty="0"/>
          </a:p>
        </p:txBody>
      </p:sp>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rotWithShape="1">
          <a:blip r:embed="rId3"/>
          <a:srcRect b="67441"/>
          <a:stretch/>
        </p:blipFill>
        <p:spPr>
          <a:xfrm>
            <a:off x="414804" y="1418162"/>
            <a:ext cx="11359216" cy="1770874"/>
          </a:xfrm>
        </p:spPr>
      </p:pic>
      <p:sp>
        <p:nvSpPr>
          <p:cNvPr id="3" name="Oval 2"/>
          <p:cNvSpPr/>
          <p:nvPr/>
        </p:nvSpPr>
        <p:spPr>
          <a:xfrm>
            <a:off x="6634331" y="2589126"/>
            <a:ext cx="1259812" cy="71989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0070C0"/>
              </a:solidFill>
            </a:endParaRPr>
          </a:p>
        </p:txBody>
      </p:sp>
      <p:sp>
        <p:nvSpPr>
          <p:cNvPr id="4" name="TextBox 3"/>
          <p:cNvSpPr txBox="1"/>
          <p:nvPr/>
        </p:nvSpPr>
        <p:spPr>
          <a:xfrm>
            <a:off x="2340085" y="5348713"/>
            <a:ext cx="7508659" cy="1169294"/>
          </a:xfrm>
          <a:prstGeom prst="rect">
            <a:avLst/>
          </a:prstGeom>
          <a:noFill/>
        </p:spPr>
        <p:txBody>
          <a:bodyPr wrap="none" rtlCol="0">
            <a:spAutoFit/>
          </a:bodyPr>
          <a:lstStyle/>
          <a:p>
            <a:pPr algn="ctr"/>
            <a:r>
              <a:rPr lang="en-US" altLang="zh-CN" sz="3499" dirty="0"/>
              <a:t>Top</a:t>
            </a:r>
            <a:r>
              <a:rPr lang="zh-CN" altLang="en-US" sz="3499" dirty="0"/>
              <a:t> </a:t>
            </a:r>
            <a:r>
              <a:rPr lang="en-US" altLang="zh-CN" sz="3499" dirty="0"/>
              <a:t>objects:</a:t>
            </a:r>
            <a:r>
              <a:rPr lang="zh-CN" altLang="en-US" sz="3499" dirty="0"/>
              <a:t> </a:t>
            </a:r>
            <a:r>
              <a:rPr lang="en-US" altLang="zh-CN" sz="3499" dirty="0"/>
              <a:t>ceiling,</a:t>
            </a:r>
            <a:r>
              <a:rPr lang="zh-CN" altLang="en-US" sz="3499" dirty="0"/>
              <a:t> </a:t>
            </a:r>
            <a:r>
              <a:rPr lang="en-US" altLang="zh-CN" sz="3499" dirty="0"/>
              <a:t>wall,</a:t>
            </a:r>
            <a:r>
              <a:rPr lang="zh-CN" altLang="en-US" sz="3499" dirty="0"/>
              <a:t> </a:t>
            </a:r>
            <a:r>
              <a:rPr lang="en-US" altLang="zh-CN" sz="3499" dirty="0"/>
              <a:t>person,</a:t>
            </a:r>
            <a:r>
              <a:rPr lang="zh-CN" altLang="en-US" sz="3499" dirty="0"/>
              <a:t> </a:t>
            </a:r>
            <a:r>
              <a:rPr lang="en-US" altLang="zh-CN" sz="3499" dirty="0"/>
              <a:t>table</a:t>
            </a:r>
            <a:r>
              <a:rPr lang="mr-IN" altLang="zh-CN" sz="3499" dirty="0"/>
              <a:t>…</a:t>
            </a:r>
            <a:endParaRPr lang="en-US" altLang="zh-CN" sz="3499" dirty="0"/>
          </a:p>
          <a:p>
            <a:pPr algn="ctr"/>
            <a:r>
              <a:rPr lang="en-US" altLang="zh-CN" sz="3499" dirty="0">
                <a:solidFill>
                  <a:schemeClr val="bg1">
                    <a:lumMod val="50000"/>
                  </a:schemeClr>
                </a:solidFill>
              </a:rPr>
              <a:t>Scene:</a:t>
            </a:r>
            <a:r>
              <a:rPr lang="zh-CN" altLang="en-US" sz="3499" dirty="0">
                <a:solidFill>
                  <a:schemeClr val="bg1">
                    <a:lumMod val="50000"/>
                  </a:schemeClr>
                </a:solidFill>
              </a:rPr>
              <a:t> </a:t>
            </a:r>
            <a:r>
              <a:rPr lang="en-US" altLang="zh-CN" sz="3499" dirty="0">
                <a:solidFill>
                  <a:schemeClr val="bg1">
                    <a:lumMod val="50000"/>
                  </a:schemeClr>
                </a:solidFill>
              </a:rPr>
              <a:t>conference</a:t>
            </a:r>
            <a:r>
              <a:rPr lang="zh-CN" altLang="en-US" sz="3499" dirty="0">
                <a:solidFill>
                  <a:schemeClr val="bg1">
                    <a:lumMod val="50000"/>
                  </a:schemeClr>
                </a:solidFill>
              </a:rPr>
              <a:t> </a:t>
            </a:r>
            <a:r>
              <a:rPr lang="en-US" altLang="zh-CN" sz="3499" dirty="0">
                <a:solidFill>
                  <a:schemeClr val="bg1">
                    <a:lumMod val="50000"/>
                  </a:schemeClr>
                </a:solidFill>
              </a:rPr>
              <a:t>room</a:t>
            </a:r>
            <a:r>
              <a:rPr lang="zh-CN" altLang="en-US" sz="3499" dirty="0">
                <a:solidFill>
                  <a:schemeClr val="bg1">
                    <a:lumMod val="50000"/>
                  </a:schemeClr>
                </a:solidFill>
              </a:rPr>
              <a:t> </a:t>
            </a:r>
            <a:endParaRPr lang="en-US" altLang="zh-CN" sz="3499" dirty="0">
              <a:solidFill>
                <a:schemeClr val="bg1">
                  <a:lumMod val="50000"/>
                </a:schemeClr>
              </a:solidFill>
            </a:endParaRPr>
          </a:p>
        </p:txBody>
      </p:sp>
      <p:sp>
        <p:nvSpPr>
          <p:cNvPr id="2" name="Rectangle 1"/>
          <p:cNvSpPr/>
          <p:nvPr/>
        </p:nvSpPr>
        <p:spPr>
          <a:xfrm>
            <a:off x="695218" y="2949072"/>
            <a:ext cx="5879122" cy="53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57536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rotWithShape="1">
          <a:blip r:embed="rId3"/>
          <a:srcRect b="44278"/>
          <a:stretch/>
        </p:blipFill>
        <p:spPr>
          <a:xfrm>
            <a:off x="414804" y="1418162"/>
            <a:ext cx="11359216" cy="3030686"/>
          </a:xfrm>
        </p:spPr>
      </p:pic>
      <p:sp>
        <p:nvSpPr>
          <p:cNvPr id="6" name="Title 1"/>
          <p:cNvSpPr txBox="1">
            <a:spLocks/>
          </p:cNvSpPr>
          <p:nvPr/>
        </p:nvSpPr>
        <p:spPr>
          <a:xfrm>
            <a:off x="-1" y="275460"/>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Datasets</a:t>
            </a:r>
            <a:endParaRPr lang="en-US" sz="4400" dirty="0"/>
          </a:p>
        </p:txBody>
      </p:sp>
      <p:sp>
        <p:nvSpPr>
          <p:cNvPr id="4" name="Rectangle 3"/>
          <p:cNvSpPr/>
          <p:nvPr/>
        </p:nvSpPr>
        <p:spPr>
          <a:xfrm>
            <a:off x="635227" y="4178888"/>
            <a:ext cx="5879122" cy="53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Oval 6"/>
          <p:cNvSpPr/>
          <p:nvPr/>
        </p:nvSpPr>
        <p:spPr>
          <a:xfrm>
            <a:off x="6574340" y="3825927"/>
            <a:ext cx="1259812" cy="71989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0070C0"/>
              </a:solidFill>
            </a:endParaRPr>
          </a:p>
        </p:txBody>
      </p:sp>
      <p:sp>
        <p:nvSpPr>
          <p:cNvPr id="8" name="TextBox 7"/>
          <p:cNvSpPr txBox="1"/>
          <p:nvPr/>
        </p:nvSpPr>
        <p:spPr>
          <a:xfrm>
            <a:off x="2199181" y="5348713"/>
            <a:ext cx="7790466" cy="1169294"/>
          </a:xfrm>
          <a:prstGeom prst="rect">
            <a:avLst/>
          </a:prstGeom>
          <a:noFill/>
        </p:spPr>
        <p:txBody>
          <a:bodyPr wrap="none" rtlCol="0">
            <a:spAutoFit/>
          </a:bodyPr>
          <a:lstStyle/>
          <a:p>
            <a:pPr algn="ctr"/>
            <a:r>
              <a:rPr lang="en-US" altLang="zh-CN" sz="3499" dirty="0"/>
              <a:t>Top</a:t>
            </a:r>
            <a:r>
              <a:rPr lang="zh-CN" altLang="en-US" sz="3499" dirty="0"/>
              <a:t> </a:t>
            </a:r>
            <a:r>
              <a:rPr lang="en-US" altLang="zh-CN" sz="3499" dirty="0"/>
              <a:t>objects:</a:t>
            </a:r>
            <a:r>
              <a:rPr lang="zh-CN" altLang="en-US" sz="3499" dirty="0"/>
              <a:t> </a:t>
            </a:r>
            <a:r>
              <a:rPr lang="en-US" altLang="zh-CN" sz="3499" dirty="0"/>
              <a:t>ceiling,</a:t>
            </a:r>
            <a:r>
              <a:rPr lang="zh-CN" altLang="en-US" sz="3499" dirty="0"/>
              <a:t> </a:t>
            </a:r>
            <a:r>
              <a:rPr lang="en-US" altLang="zh-CN" sz="3499" dirty="0"/>
              <a:t>window,</a:t>
            </a:r>
            <a:r>
              <a:rPr lang="zh-CN" altLang="en-US" sz="3499" dirty="0"/>
              <a:t> </a:t>
            </a:r>
            <a:r>
              <a:rPr lang="en-US" altLang="zh-CN" sz="3499" dirty="0"/>
              <a:t>chair,</a:t>
            </a:r>
            <a:r>
              <a:rPr lang="zh-CN" altLang="en-US" sz="3499" dirty="0"/>
              <a:t> </a:t>
            </a:r>
            <a:r>
              <a:rPr lang="en-US" altLang="zh-CN" sz="3499" dirty="0"/>
              <a:t>table</a:t>
            </a:r>
            <a:r>
              <a:rPr lang="mr-IN" altLang="zh-CN" sz="3499" dirty="0"/>
              <a:t>…</a:t>
            </a:r>
            <a:endParaRPr lang="en-US" altLang="zh-CN" sz="3499" dirty="0"/>
          </a:p>
          <a:p>
            <a:pPr algn="ctr"/>
            <a:r>
              <a:rPr lang="en-US" altLang="zh-CN" sz="3499" dirty="0">
                <a:solidFill>
                  <a:schemeClr val="bg1">
                    <a:lumMod val="50000"/>
                  </a:schemeClr>
                </a:solidFill>
              </a:rPr>
              <a:t>Scene:</a:t>
            </a:r>
            <a:r>
              <a:rPr lang="zh-CN" altLang="en-US" sz="3499" dirty="0">
                <a:solidFill>
                  <a:schemeClr val="bg1">
                    <a:lumMod val="50000"/>
                  </a:schemeClr>
                </a:solidFill>
              </a:rPr>
              <a:t> </a:t>
            </a:r>
            <a:r>
              <a:rPr lang="en-US" altLang="zh-CN" sz="3499" dirty="0">
                <a:solidFill>
                  <a:schemeClr val="bg1">
                    <a:lumMod val="50000"/>
                  </a:schemeClr>
                </a:solidFill>
              </a:rPr>
              <a:t>dining</a:t>
            </a:r>
            <a:r>
              <a:rPr lang="zh-CN" altLang="en-US" sz="3499" dirty="0">
                <a:solidFill>
                  <a:schemeClr val="bg1">
                    <a:lumMod val="50000"/>
                  </a:schemeClr>
                </a:solidFill>
              </a:rPr>
              <a:t> </a:t>
            </a:r>
            <a:r>
              <a:rPr lang="en-US" altLang="zh-CN" sz="3499" dirty="0">
                <a:solidFill>
                  <a:schemeClr val="bg1">
                    <a:lumMod val="50000"/>
                  </a:schemeClr>
                </a:solidFill>
              </a:rPr>
              <a:t>room</a:t>
            </a:r>
            <a:r>
              <a:rPr lang="zh-CN" altLang="en-US" sz="3499" dirty="0">
                <a:solidFill>
                  <a:schemeClr val="bg1">
                    <a:lumMod val="50000"/>
                  </a:schemeClr>
                </a:solidFill>
              </a:rPr>
              <a:t> </a:t>
            </a:r>
            <a:endParaRPr lang="en-US" altLang="zh-CN" sz="3499" dirty="0">
              <a:solidFill>
                <a:schemeClr val="bg1">
                  <a:lumMod val="50000"/>
                </a:schemeClr>
              </a:solidFill>
            </a:endParaRPr>
          </a:p>
        </p:txBody>
      </p:sp>
    </p:spTree>
    <p:extLst>
      <p:ext uri="{BB962C8B-B14F-4D97-AF65-F5344CB8AC3E}">
        <p14:creationId xmlns:p14="http://schemas.microsoft.com/office/powerpoint/2010/main" val="93060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a:blip r:embed="rId3"/>
          <a:stretch>
            <a:fillRect/>
          </a:stretch>
        </p:blipFill>
        <p:spPr>
          <a:xfrm>
            <a:off x="414804" y="1418162"/>
            <a:ext cx="11359216" cy="5438945"/>
          </a:xfrm>
        </p:spPr>
      </p:pic>
      <p:sp>
        <p:nvSpPr>
          <p:cNvPr id="6" name="Title 1"/>
          <p:cNvSpPr txBox="1">
            <a:spLocks/>
          </p:cNvSpPr>
          <p:nvPr/>
        </p:nvSpPr>
        <p:spPr>
          <a:xfrm>
            <a:off x="-1" y="275460"/>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Datasets</a:t>
            </a:r>
            <a:endParaRPr lang="en-US" sz="4400" dirty="0"/>
          </a:p>
        </p:txBody>
      </p:sp>
    </p:spTree>
    <p:extLst>
      <p:ext uri="{BB962C8B-B14F-4D97-AF65-F5344CB8AC3E}">
        <p14:creationId xmlns:p14="http://schemas.microsoft.com/office/powerpoint/2010/main" val="114440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837981" y="152400"/>
            <a:ext cx="10512862" cy="1325563"/>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Models</a:t>
            </a:r>
            <a:endParaRPr lang="en-US" sz="4400"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rotWithShape="1">
          <a:blip r:embed="rId3"/>
          <a:srcRect b="62180"/>
          <a:stretch/>
        </p:blipFill>
        <p:spPr>
          <a:xfrm>
            <a:off x="154774" y="1594033"/>
            <a:ext cx="11879277" cy="1714985"/>
          </a:xfrm>
          <a:prstGeom prst="rect">
            <a:avLst/>
          </a:prstGeom>
        </p:spPr>
      </p:pic>
      <p:sp>
        <p:nvSpPr>
          <p:cNvPr id="9" name="TextBox 8"/>
          <p:cNvSpPr txBox="1"/>
          <p:nvPr/>
        </p:nvSpPr>
        <p:spPr>
          <a:xfrm>
            <a:off x="761408" y="6369922"/>
            <a:ext cx="10716523" cy="502573"/>
          </a:xfrm>
          <a:prstGeom prst="rect">
            <a:avLst/>
          </a:prstGeom>
          <a:noFill/>
        </p:spPr>
        <p:txBody>
          <a:bodyPr wrap="none" rtlCol="0">
            <a:spAutoFit/>
          </a:bodyPr>
          <a:lstStyle/>
          <a:p>
            <a:r>
              <a:rPr lang="en-US" altLang="zh-CN" sz="2666" dirty="0"/>
              <a:t>SWD</a:t>
            </a:r>
            <a:r>
              <a:rPr lang="zh-CN" altLang="en-US" sz="2666" dirty="0"/>
              <a:t> </a:t>
            </a:r>
            <a:r>
              <a:rPr lang="en-US" altLang="zh-CN" sz="2666" dirty="0"/>
              <a:t>(Sliced Wasserstein Distance)</a:t>
            </a:r>
            <a:r>
              <a:rPr lang="zh-CN" altLang="en-US" sz="2666" dirty="0"/>
              <a:t> </a:t>
            </a:r>
            <a:r>
              <a:rPr lang="en-US" altLang="zh-CN" sz="2666" dirty="0"/>
              <a:t>[</a:t>
            </a:r>
            <a:r>
              <a:rPr lang="en-US" sz="2666" dirty="0" err="1"/>
              <a:t>Karras</a:t>
            </a:r>
            <a:r>
              <a:rPr lang="en-US" sz="2666" dirty="0"/>
              <a:t>, et al 2017</a:t>
            </a:r>
            <a:r>
              <a:rPr lang="en-US" altLang="zh-CN" sz="2666" dirty="0"/>
              <a:t>]:</a:t>
            </a:r>
            <a:r>
              <a:rPr lang="zh-CN" altLang="en-US" sz="2666" dirty="0"/>
              <a:t> </a:t>
            </a:r>
            <a:r>
              <a:rPr lang="en-US" altLang="zh-CN" sz="2666" dirty="0"/>
              <a:t>the</a:t>
            </a:r>
            <a:r>
              <a:rPr lang="zh-CN" altLang="en-US" sz="2666" dirty="0"/>
              <a:t> </a:t>
            </a:r>
            <a:r>
              <a:rPr lang="en-US" altLang="zh-CN" sz="2666" b="1" dirty="0"/>
              <a:t>lower</a:t>
            </a:r>
            <a:r>
              <a:rPr lang="en-US" altLang="zh-CN" sz="2666" dirty="0"/>
              <a:t>,</a:t>
            </a:r>
            <a:r>
              <a:rPr lang="zh-CN" altLang="en-US" sz="2666" dirty="0"/>
              <a:t> </a:t>
            </a:r>
            <a:r>
              <a:rPr lang="en-US" altLang="zh-CN" sz="2666" dirty="0"/>
              <a:t>the</a:t>
            </a:r>
            <a:r>
              <a:rPr lang="zh-CN" altLang="en-US" sz="2666" dirty="0"/>
              <a:t> </a:t>
            </a:r>
            <a:r>
              <a:rPr lang="en-US" altLang="zh-CN" sz="2666" dirty="0"/>
              <a:t>better</a:t>
            </a:r>
            <a:endParaRPr lang="en-US" sz="2666" dirty="0"/>
          </a:p>
        </p:txBody>
      </p:sp>
    </p:spTree>
    <p:extLst>
      <p:ext uri="{BB962C8B-B14F-4D97-AF65-F5344CB8AC3E}">
        <p14:creationId xmlns:p14="http://schemas.microsoft.com/office/powerpoint/2010/main" val="17264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837981" y="104228"/>
            <a:ext cx="10512862" cy="1325563"/>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Models</a:t>
            </a:r>
            <a:endParaRPr lang="en-US" sz="4400"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rotWithShape="1">
          <a:blip r:embed="rId3"/>
          <a:srcRect b="31752"/>
          <a:stretch/>
        </p:blipFill>
        <p:spPr>
          <a:xfrm>
            <a:off x="154774" y="1594033"/>
            <a:ext cx="11879277" cy="3094779"/>
          </a:xfrm>
          <a:prstGeom prst="rect">
            <a:avLst/>
          </a:prstGeom>
        </p:spPr>
      </p:pic>
      <p:sp>
        <p:nvSpPr>
          <p:cNvPr id="9" name="TextBox 8"/>
          <p:cNvSpPr txBox="1"/>
          <p:nvPr/>
        </p:nvSpPr>
        <p:spPr>
          <a:xfrm>
            <a:off x="761408" y="6369922"/>
            <a:ext cx="10716523" cy="502573"/>
          </a:xfrm>
          <a:prstGeom prst="rect">
            <a:avLst/>
          </a:prstGeom>
          <a:noFill/>
        </p:spPr>
        <p:txBody>
          <a:bodyPr wrap="none" rtlCol="0">
            <a:spAutoFit/>
          </a:bodyPr>
          <a:lstStyle/>
          <a:p>
            <a:r>
              <a:rPr lang="en-US" altLang="zh-CN" sz="2666" dirty="0"/>
              <a:t>SWD</a:t>
            </a:r>
            <a:r>
              <a:rPr lang="zh-CN" altLang="en-US" sz="2666" dirty="0"/>
              <a:t> </a:t>
            </a:r>
            <a:r>
              <a:rPr lang="en-US" altLang="zh-CN" sz="2666" dirty="0"/>
              <a:t>(Sliced Wasserstein Distance)</a:t>
            </a:r>
            <a:r>
              <a:rPr lang="zh-CN" altLang="en-US" sz="2666" dirty="0"/>
              <a:t> </a:t>
            </a:r>
            <a:r>
              <a:rPr lang="en-US" altLang="zh-CN" sz="2666" dirty="0"/>
              <a:t>[</a:t>
            </a:r>
            <a:r>
              <a:rPr lang="en-US" sz="2666" dirty="0" err="1"/>
              <a:t>Karras</a:t>
            </a:r>
            <a:r>
              <a:rPr lang="en-US" sz="2666" dirty="0"/>
              <a:t>, et al 2017</a:t>
            </a:r>
            <a:r>
              <a:rPr lang="en-US" altLang="zh-CN" sz="2666" dirty="0"/>
              <a:t>]:</a:t>
            </a:r>
            <a:r>
              <a:rPr lang="zh-CN" altLang="en-US" sz="2666" dirty="0"/>
              <a:t> </a:t>
            </a:r>
            <a:r>
              <a:rPr lang="en-US" altLang="zh-CN" sz="2666" dirty="0"/>
              <a:t>the</a:t>
            </a:r>
            <a:r>
              <a:rPr lang="zh-CN" altLang="en-US" sz="2666" dirty="0"/>
              <a:t> </a:t>
            </a:r>
            <a:r>
              <a:rPr lang="en-US" altLang="zh-CN" sz="2666" b="1" dirty="0"/>
              <a:t>lower</a:t>
            </a:r>
            <a:r>
              <a:rPr lang="en-US" altLang="zh-CN" sz="2666" dirty="0"/>
              <a:t>,</a:t>
            </a:r>
            <a:r>
              <a:rPr lang="zh-CN" altLang="en-US" sz="2666" dirty="0"/>
              <a:t> </a:t>
            </a:r>
            <a:r>
              <a:rPr lang="en-US" altLang="zh-CN" sz="2666" dirty="0"/>
              <a:t>the</a:t>
            </a:r>
            <a:r>
              <a:rPr lang="zh-CN" altLang="en-US" sz="2666" dirty="0"/>
              <a:t> </a:t>
            </a:r>
            <a:r>
              <a:rPr lang="en-US" altLang="zh-CN" sz="2666" dirty="0"/>
              <a:t>better</a:t>
            </a:r>
            <a:endParaRPr lang="en-US" sz="2666" dirty="0"/>
          </a:p>
        </p:txBody>
      </p:sp>
    </p:spTree>
    <p:extLst>
      <p:ext uri="{BB962C8B-B14F-4D97-AF65-F5344CB8AC3E}">
        <p14:creationId xmlns:p14="http://schemas.microsoft.com/office/powerpoint/2010/main" val="1384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837981" y="166106"/>
            <a:ext cx="10512862" cy="1325563"/>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Models</a:t>
            </a:r>
            <a:endParaRPr lang="en-US" sz="4400"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a:blip r:embed="rId3"/>
          <a:stretch>
            <a:fillRect/>
          </a:stretch>
        </p:blipFill>
        <p:spPr>
          <a:xfrm>
            <a:off x="154774" y="1594033"/>
            <a:ext cx="11879277" cy="4534564"/>
          </a:xfrm>
          <a:prstGeom prst="rect">
            <a:avLst/>
          </a:prstGeom>
        </p:spPr>
      </p:pic>
      <p:sp>
        <p:nvSpPr>
          <p:cNvPr id="6" name="Oval 5"/>
          <p:cNvSpPr/>
          <p:nvPr/>
        </p:nvSpPr>
        <p:spPr>
          <a:xfrm>
            <a:off x="1295129" y="2169188"/>
            <a:ext cx="1799731" cy="77988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Oval 6"/>
          <p:cNvSpPr/>
          <p:nvPr/>
        </p:nvSpPr>
        <p:spPr>
          <a:xfrm>
            <a:off x="1295129" y="3471373"/>
            <a:ext cx="1799731" cy="77988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Oval 7"/>
          <p:cNvSpPr/>
          <p:nvPr/>
        </p:nvSpPr>
        <p:spPr>
          <a:xfrm>
            <a:off x="1295129" y="4928776"/>
            <a:ext cx="1799731" cy="77988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TextBox 8"/>
          <p:cNvSpPr txBox="1"/>
          <p:nvPr/>
        </p:nvSpPr>
        <p:spPr>
          <a:xfrm>
            <a:off x="761408" y="6369922"/>
            <a:ext cx="10716523" cy="502573"/>
          </a:xfrm>
          <a:prstGeom prst="rect">
            <a:avLst/>
          </a:prstGeom>
          <a:noFill/>
        </p:spPr>
        <p:txBody>
          <a:bodyPr wrap="none" rtlCol="0">
            <a:spAutoFit/>
          </a:bodyPr>
          <a:lstStyle/>
          <a:p>
            <a:r>
              <a:rPr lang="en-US" altLang="zh-CN" sz="2666" dirty="0"/>
              <a:t>SWD</a:t>
            </a:r>
            <a:r>
              <a:rPr lang="zh-CN" altLang="en-US" sz="2666" dirty="0"/>
              <a:t> </a:t>
            </a:r>
            <a:r>
              <a:rPr lang="en-US" altLang="zh-CN" sz="2666" dirty="0"/>
              <a:t>(Sliced Wasserstein Distance)</a:t>
            </a:r>
            <a:r>
              <a:rPr lang="zh-CN" altLang="en-US" sz="2666" dirty="0"/>
              <a:t> </a:t>
            </a:r>
            <a:r>
              <a:rPr lang="en-US" altLang="zh-CN" sz="2666" dirty="0"/>
              <a:t>[</a:t>
            </a:r>
            <a:r>
              <a:rPr lang="en-US" sz="2666" dirty="0" err="1"/>
              <a:t>Karras</a:t>
            </a:r>
            <a:r>
              <a:rPr lang="en-US" sz="2666" dirty="0"/>
              <a:t>, et al 2017</a:t>
            </a:r>
            <a:r>
              <a:rPr lang="en-US" altLang="zh-CN" sz="2666" dirty="0"/>
              <a:t>]:</a:t>
            </a:r>
            <a:r>
              <a:rPr lang="zh-CN" altLang="en-US" sz="2666" dirty="0"/>
              <a:t> </a:t>
            </a:r>
            <a:r>
              <a:rPr lang="en-US" altLang="zh-CN" sz="2666" dirty="0"/>
              <a:t>the</a:t>
            </a:r>
            <a:r>
              <a:rPr lang="zh-CN" altLang="en-US" sz="2666" dirty="0"/>
              <a:t> </a:t>
            </a:r>
            <a:r>
              <a:rPr lang="en-US" altLang="zh-CN" sz="2666" b="1" dirty="0"/>
              <a:t>lower</a:t>
            </a:r>
            <a:r>
              <a:rPr lang="en-US" altLang="zh-CN" sz="2666" dirty="0"/>
              <a:t>,</a:t>
            </a:r>
            <a:r>
              <a:rPr lang="zh-CN" altLang="en-US" sz="2666" dirty="0"/>
              <a:t> </a:t>
            </a:r>
            <a:r>
              <a:rPr lang="en-US" altLang="zh-CN" sz="2666" dirty="0"/>
              <a:t>the</a:t>
            </a:r>
            <a:r>
              <a:rPr lang="zh-CN" altLang="en-US" sz="2666" dirty="0"/>
              <a:t> </a:t>
            </a:r>
            <a:r>
              <a:rPr lang="en-US" altLang="zh-CN" sz="2666" dirty="0"/>
              <a:t>better</a:t>
            </a:r>
            <a:endParaRPr lang="en-US" sz="2666" dirty="0"/>
          </a:p>
        </p:txBody>
      </p:sp>
    </p:spTree>
    <p:extLst>
      <p:ext uri="{BB962C8B-B14F-4D97-AF65-F5344CB8AC3E}">
        <p14:creationId xmlns:p14="http://schemas.microsoft.com/office/powerpoint/2010/main" val="93103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74638"/>
            <a:ext cx="10363200" cy="1020762"/>
          </a:xfrm>
        </p:spPr>
        <p:txBody>
          <a:bodyPr/>
          <a:lstStyle/>
          <a:p>
            <a:r>
              <a:rPr lang="en-US" dirty="0"/>
              <a:t>What does this paper do?</a:t>
            </a:r>
          </a:p>
        </p:txBody>
      </p:sp>
      <p:sp>
        <p:nvSpPr>
          <p:cNvPr id="3" name="Content Placeholder 2"/>
          <p:cNvSpPr>
            <a:spLocks noGrp="1"/>
          </p:cNvSpPr>
          <p:nvPr>
            <p:ph idx="1"/>
          </p:nvPr>
        </p:nvSpPr>
        <p:spPr>
          <a:xfrm>
            <a:off x="379411" y="1752600"/>
            <a:ext cx="6477001" cy="4953000"/>
          </a:xfrm>
        </p:spPr>
        <p:txBody>
          <a:bodyPr>
            <a:normAutofit/>
          </a:bodyPr>
          <a:lstStyle/>
          <a:p>
            <a:r>
              <a:rPr lang="en-US" sz="2000" dirty="0"/>
              <a:t>Present an analytical framework to visualize and understand GANs at the unit-, object-, and scene-level.</a:t>
            </a:r>
          </a:p>
          <a:p>
            <a:r>
              <a:rPr lang="en-US" sz="2000" dirty="0"/>
              <a:t>Understand how a GAN represents structure and order.</a:t>
            </a:r>
          </a:p>
          <a:p>
            <a:r>
              <a:rPr lang="en-US" sz="2000" dirty="0"/>
              <a:t>Identify a group of interpretable units that are related to object concepts using a segmentation-based network</a:t>
            </a:r>
          </a:p>
          <a:p>
            <a:r>
              <a:rPr lang="en-US" sz="2000" dirty="0"/>
              <a:t>Intervene within the network to identify sets of units that cause a type of objects to disappear or appear.</a:t>
            </a:r>
          </a:p>
          <a:p>
            <a:r>
              <a:rPr lang="en-US" sz="2000" dirty="0"/>
              <a:t>Quantify the effect of interpretable units by measuring ability of interventions to control objects in the output.</a:t>
            </a:r>
          </a:p>
          <a:p>
            <a:r>
              <a:rPr lang="en-US" sz="2000" dirty="0"/>
              <a:t>Examine the contextual relationship between the units and surroundings by inserting the discovered object concepts into new images.</a:t>
            </a:r>
          </a:p>
        </p:txBody>
      </p:sp>
      <p:pic>
        <p:nvPicPr>
          <p:cNvPr id="5" name="Picture 4" descr="A picture containing photo, sitting, food, small&#10;&#10;Description automatically generated">
            <a:extLst>
              <a:ext uri="{FF2B5EF4-FFF2-40B4-BE49-F238E27FC236}">
                <a16:creationId xmlns:a16="http://schemas.microsoft.com/office/drawing/2014/main" id="{EF2C035A-B6CA-4B77-B118-14480095C915}"/>
              </a:ext>
            </a:extLst>
          </p:cNvPr>
          <p:cNvPicPr>
            <a:picLocks noChangeAspect="1"/>
          </p:cNvPicPr>
          <p:nvPr/>
        </p:nvPicPr>
        <p:blipFill rotWithShape="1">
          <a:blip r:embed="rId2">
            <a:extLst>
              <a:ext uri="{28A0092B-C50C-407E-A947-70E740481C1C}">
                <a14:useLocalDpi xmlns:a14="http://schemas.microsoft.com/office/drawing/2010/main" val="0"/>
              </a:ext>
            </a:extLst>
          </a:blip>
          <a:srcRect t="1568" r="2483"/>
          <a:stretch/>
        </p:blipFill>
        <p:spPr>
          <a:xfrm>
            <a:off x="6856412" y="1752600"/>
            <a:ext cx="5105400" cy="4830762"/>
          </a:xfrm>
          <a:prstGeom prst="rect">
            <a:avLst/>
          </a:prstGeom>
        </p:spPr>
      </p:pic>
    </p:spTree>
    <p:extLst>
      <p:ext uri="{BB962C8B-B14F-4D97-AF65-F5344CB8AC3E}">
        <p14:creationId xmlns:p14="http://schemas.microsoft.com/office/powerpoint/2010/main" val="320717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609441" y="275460"/>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Layers</a:t>
            </a:r>
            <a:endParaRPr lang="en-US" sz="4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70750"/>
          <a:stretch/>
        </p:blipFill>
        <p:spPr>
          <a:xfrm>
            <a:off x="1076080" y="1418162"/>
            <a:ext cx="10036666" cy="1590901"/>
          </a:xfrm>
          <a:prstGeom prst="rect">
            <a:avLst/>
          </a:prstGeom>
        </p:spPr>
      </p:pic>
      <p:sp>
        <p:nvSpPr>
          <p:cNvPr id="3" name="Rectangle 2"/>
          <p:cNvSpPr/>
          <p:nvPr/>
        </p:nvSpPr>
        <p:spPr>
          <a:xfrm>
            <a:off x="1835048" y="2889081"/>
            <a:ext cx="4439337" cy="53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p:cNvSpPr txBox="1"/>
          <p:nvPr/>
        </p:nvSpPr>
        <p:spPr>
          <a:xfrm>
            <a:off x="2334426" y="6010942"/>
            <a:ext cx="7544886" cy="861646"/>
          </a:xfrm>
          <a:prstGeom prst="rect">
            <a:avLst/>
          </a:prstGeom>
          <a:noFill/>
        </p:spPr>
        <p:txBody>
          <a:bodyPr wrap="none" rtlCol="0">
            <a:spAutoFit/>
          </a:bodyPr>
          <a:lstStyle/>
          <a:p>
            <a:r>
              <a:rPr lang="en-US" altLang="zh-CN" sz="4999" dirty="0">
                <a:latin typeface="Calibri" charset="0"/>
                <a:ea typeface="Calibri" charset="0"/>
                <a:cs typeface="Calibri" charset="0"/>
              </a:rPr>
              <a:t>Hard</a:t>
            </a:r>
            <a:r>
              <a:rPr lang="zh-CN" altLang="en-US" sz="4999" dirty="0">
                <a:latin typeface="Calibri" charset="0"/>
                <a:ea typeface="Calibri" charset="0"/>
                <a:cs typeface="Calibri" charset="0"/>
              </a:rPr>
              <a:t> </a:t>
            </a:r>
            <a:r>
              <a:rPr lang="en-US" altLang="zh-CN" sz="4999" dirty="0">
                <a:latin typeface="Calibri" charset="0"/>
                <a:ea typeface="Calibri" charset="0"/>
                <a:cs typeface="Calibri" charset="0"/>
              </a:rPr>
              <a:t>to</a:t>
            </a:r>
            <a:r>
              <a:rPr lang="zh-CN" altLang="en-US" sz="4999" dirty="0">
                <a:latin typeface="Calibri" charset="0"/>
                <a:ea typeface="Calibri" charset="0"/>
                <a:cs typeface="Calibri" charset="0"/>
              </a:rPr>
              <a:t> </a:t>
            </a:r>
            <a:r>
              <a:rPr lang="en-US" altLang="zh-CN" sz="4999" dirty="0">
                <a:latin typeface="Calibri" charset="0"/>
                <a:ea typeface="Calibri" charset="0"/>
                <a:cs typeface="Calibri" charset="0"/>
              </a:rPr>
              <a:t>find</a:t>
            </a:r>
            <a:r>
              <a:rPr lang="zh-CN" altLang="en-US" sz="4999" dirty="0">
                <a:latin typeface="Calibri" charset="0"/>
                <a:ea typeface="Calibri" charset="0"/>
                <a:cs typeface="Calibri" charset="0"/>
              </a:rPr>
              <a:t> </a:t>
            </a:r>
            <a:r>
              <a:rPr lang="en-US" altLang="zh-CN" sz="4999" dirty="0">
                <a:latin typeface="Calibri" charset="0"/>
                <a:ea typeface="Calibri" charset="0"/>
                <a:cs typeface="Calibri" charset="0"/>
              </a:rPr>
              <a:t>object</a:t>
            </a:r>
            <a:r>
              <a:rPr lang="zh-CN" altLang="en-US" sz="4999" dirty="0">
                <a:latin typeface="Calibri" charset="0"/>
                <a:ea typeface="Calibri" charset="0"/>
                <a:cs typeface="Calibri" charset="0"/>
              </a:rPr>
              <a:t> </a:t>
            </a:r>
            <a:r>
              <a:rPr lang="en-US" altLang="zh-CN" sz="4999" dirty="0">
                <a:latin typeface="Calibri" charset="0"/>
                <a:ea typeface="Calibri" charset="0"/>
                <a:cs typeface="Calibri" charset="0"/>
              </a:rPr>
              <a:t>concepts</a:t>
            </a:r>
            <a:endParaRPr lang="en-US" sz="4999" dirty="0">
              <a:latin typeface="Calibri" charset="0"/>
              <a:ea typeface="Calibri" charset="0"/>
              <a:cs typeface="Calibri" charset="0"/>
            </a:endParaRPr>
          </a:p>
        </p:txBody>
      </p:sp>
    </p:spTree>
    <p:extLst>
      <p:ext uri="{BB962C8B-B14F-4D97-AF65-F5344CB8AC3E}">
        <p14:creationId xmlns:p14="http://schemas.microsoft.com/office/powerpoint/2010/main" val="110637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609441" y="275460"/>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Layers</a:t>
            </a:r>
            <a:endParaRPr lang="en-US" sz="4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1116"/>
          <a:stretch/>
        </p:blipFill>
        <p:spPr>
          <a:xfrm>
            <a:off x="1076080" y="1418162"/>
            <a:ext cx="10036666" cy="4290497"/>
          </a:xfrm>
          <a:prstGeom prst="rect">
            <a:avLst/>
          </a:prstGeom>
        </p:spPr>
      </p:pic>
      <p:sp>
        <p:nvSpPr>
          <p:cNvPr id="4" name="Rectangle 3"/>
          <p:cNvSpPr/>
          <p:nvPr/>
        </p:nvSpPr>
        <p:spPr>
          <a:xfrm>
            <a:off x="1076079" y="5438700"/>
            <a:ext cx="5258297" cy="53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TextBox 2"/>
          <p:cNvSpPr txBox="1"/>
          <p:nvPr/>
        </p:nvSpPr>
        <p:spPr>
          <a:xfrm>
            <a:off x="2840363" y="6010942"/>
            <a:ext cx="6534161" cy="861646"/>
          </a:xfrm>
          <a:prstGeom prst="rect">
            <a:avLst/>
          </a:prstGeom>
          <a:noFill/>
        </p:spPr>
        <p:txBody>
          <a:bodyPr wrap="none" rtlCol="0">
            <a:spAutoFit/>
          </a:bodyPr>
          <a:lstStyle/>
          <a:p>
            <a:r>
              <a:rPr lang="en-US" altLang="zh-CN" sz="4999" dirty="0"/>
              <a:t>Objects</a:t>
            </a:r>
            <a:r>
              <a:rPr lang="zh-CN" altLang="en-US" sz="4999" dirty="0"/>
              <a:t> </a:t>
            </a:r>
            <a:r>
              <a:rPr lang="en-US" altLang="zh-CN" sz="4999" dirty="0"/>
              <a:t>and</a:t>
            </a:r>
            <a:r>
              <a:rPr lang="zh-CN" altLang="en-US" sz="4999" dirty="0"/>
              <a:t> </a:t>
            </a:r>
            <a:r>
              <a:rPr lang="en-US" altLang="zh-CN" sz="4999" dirty="0"/>
              <a:t>object</a:t>
            </a:r>
            <a:r>
              <a:rPr lang="zh-CN" altLang="en-US" sz="4999" dirty="0"/>
              <a:t> </a:t>
            </a:r>
            <a:r>
              <a:rPr lang="en-US" altLang="zh-CN" sz="4999" dirty="0"/>
              <a:t>parts</a:t>
            </a:r>
            <a:endParaRPr lang="en-US" sz="4999" dirty="0"/>
          </a:p>
        </p:txBody>
      </p:sp>
    </p:spTree>
    <p:extLst>
      <p:ext uri="{BB962C8B-B14F-4D97-AF65-F5344CB8AC3E}">
        <p14:creationId xmlns:p14="http://schemas.microsoft.com/office/powerpoint/2010/main" val="186139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609441" y="275460"/>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4400" dirty="0"/>
              <a:t>GAN</a:t>
            </a:r>
            <a:r>
              <a:rPr lang="zh-CN" altLang="en-US" sz="4400" dirty="0"/>
              <a:t> </a:t>
            </a:r>
            <a:r>
              <a:rPr lang="en-US" altLang="zh-CN" sz="4400" dirty="0"/>
              <a:t>Dissection:</a:t>
            </a:r>
            <a:r>
              <a:rPr lang="zh-CN" altLang="en-US" sz="4400" dirty="0"/>
              <a:t> </a:t>
            </a:r>
            <a:r>
              <a:rPr lang="en-US" altLang="zh-CN" sz="4400" dirty="0"/>
              <a:t>Comparing</a:t>
            </a:r>
            <a:r>
              <a:rPr lang="zh-CN" altLang="en-US" sz="4400" dirty="0"/>
              <a:t> </a:t>
            </a:r>
            <a:r>
              <a:rPr lang="en-US" altLang="zh-CN" sz="4400" dirty="0"/>
              <a:t>Layers</a:t>
            </a:r>
            <a:endParaRPr lang="en-US" sz="4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80" y="1418162"/>
            <a:ext cx="10036666" cy="5438945"/>
          </a:xfrm>
          <a:prstGeom prst="rect">
            <a:avLst/>
          </a:prstGeom>
        </p:spPr>
      </p:pic>
      <p:sp>
        <p:nvSpPr>
          <p:cNvPr id="6" name="TextBox 5"/>
          <p:cNvSpPr txBox="1"/>
          <p:nvPr/>
        </p:nvSpPr>
        <p:spPr>
          <a:xfrm>
            <a:off x="8214140" y="5888633"/>
            <a:ext cx="4083747" cy="656462"/>
          </a:xfrm>
          <a:prstGeom prst="rect">
            <a:avLst/>
          </a:prstGeom>
          <a:noFill/>
        </p:spPr>
        <p:txBody>
          <a:bodyPr wrap="none" rtlCol="0">
            <a:spAutoFit/>
          </a:bodyPr>
          <a:lstStyle/>
          <a:p>
            <a:r>
              <a:rPr lang="en-US" altLang="zh-CN" sz="3666" dirty="0"/>
              <a:t>Texture,</a:t>
            </a:r>
            <a:r>
              <a:rPr lang="zh-CN" altLang="en-US" sz="3666" dirty="0"/>
              <a:t> </a:t>
            </a:r>
            <a:r>
              <a:rPr lang="en-US" altLang="zh-CN" sz="3666" dirty="0"/>
              <a:t>color,</a:t>
            </a:r>
            <a:r>
              <a:rPr lang="zh-CN" altLang="en-US" sz="3666" dirty="0"/>
              <a:t> </a:t>
            </a:r>
            <a:r>
              <a:rPr lang="en-US" altLang="zh-CN" sz="3666" dirty="0"/>
              <a:t>edges</a:t>
            </a:r>
            <a:endParaRPr lang="en-US" sz="3666" dirty="0"/>
          </a:p>
        </p:txBody>
      </p:sp>
    </p:spTree>
    <p:extLst>
      <p:ext uri="{BB962C8B-B14F-4D97-AF65-F5344CB8AC3E}">
        <p14:creationId xmlns:p14="http://schemas.microsoft.com/office/powerpoint/2010/main" val="110939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129865" y="1929224"/>
            <a:ext cx="4893349" cy="1629992"/>
            <a:chOff x="8558067" y="2890664"/>
            <a:chExt cx="5873548" cy="1956500"/>
          </a:xfrm>
        </p:grpSpPr>
        <p:pic>
          <p:nvPicPr>
            <p:cNvPr id="29" name="Picture 6" descr="http://wednesday.csail.mit.edu/davidbau/newdissect/dissect/figure/artifact/image_6478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067"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0" name="Picture 10" descr="http://wednesday.csail.mit.edu/davidbau/newdissect/dissect/figure/artifact/image_4972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142"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1" name="Picture 14" descr="http://wednesday.csail.mit.edu/davidbau/newdissect/dissect/figure/artifact/image_10616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216"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764188" y="4088902"/>
            <a:ext cx="5467459" cy="2101234"/>
            <a:chOff x="8119140" y="5006682"/>
            <a:chExt cx="6562659" cy="2522138"/>
          </a:xfrm>
        </p:grpSpPr>
        <p:pic>
          <p:nvPicPr>
            <p:cNvPr id="32" name="Picture 31" descr="http://wednesday.csail.mit.edu/davidbau/newdissect/dissect/figure/artifact/image_6478_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067"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12" descr="http://wednesday.csail.mit.edu/davidbau/newdissect/dissect/figure/artifact/image_4972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9142"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4" name="Picture 16" descr="http://wednesday.csail.mit.edu/davidbau/newdissect/dissect/figure/artifact/image_10616_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0216"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8119140" y="6956361"/>
              <a:ext cx="6562659" cy="572459"/>
            </a:xfrm>
            <a:prstGeom prst="rect">
              <a:avLst/>
            </a:prstGeom>
            <a:noFill/>
          </p:spPr>
          <p:txBody>
            <a:bodyPr wrap="none" rtlCol="0">
              <a:spAutoFit/>
            </a:bodyPr>
            <a:lstStyle/>
            <a:p>
              <a:pPr algn="ctr"/>
              <a:r>
                <a:rPr lang="en-US" altLang="zh-CN" sz="2499">
                  <a:latin typeface="Calibri" charset="0"/>
                  <a:ea typeface="Calibri" charset="0"/>
                  <a:cs typeface="Calibri" charset="0"/>
                </a:rPr>
                <a:t>Ablating</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“artifact”</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units</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improves</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results</a:t>
              </a:r>
              <a:endParaRPr lang="en-US" sz="2499" dirty="0">
                <a:latin typeface="Calibri" charset="0"/>
                <a:ea typeface="Calibri" charset="0"/>
                <a:cs typeface="Calibri" charset="0"/>
              </a:endParaRPr>
            </a:p>
          </p:txBody>
        </p:sp>
      </p:grpSp>
      <p:sp>
        <p:nvSpPr>
          <p:cNvPr id="36" name="TextBox 35"/>
          <p:cNvSpPr txBox="1"/>
          <p:nvPr/>
        </p:nvSpPr>
        <p:spPr>
          <a:xfrm>
            <a:off x="7497124" y="3488991"/>
            <a:ext cx="4158831" cy="476925"/>
          </a:xfrm>
          <a:prstGeom prst="rect">
            <a:avLst/>
          </a:prstGeom>
          <a:noFill/>
        </p:spPr>
        <p:txBody>
          <a:bodyPr wrap="none" rtlCol="0">
            <a:spAutoFit/>
          </a:bodyPr>
          <a:lstStyle/>
          <a:p>
            <a:pPr algn="ctr"/>
            <a:r>
              <a:rPr lang="en-US" altLang="zh-CN" sz="2499" dirty="0">
                <a:latin typeface="Calibri" charset="0"/>
                <a:ea typeface="Calibri" charset="0"/>
                <a:cs typeface="Calibri" charset="0"/>
              </a:rPr>
              <a:t>Bedroom</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images</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with</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artifacts</a:t>
            </a:r>
            <a:endParaRPr lang="en-US" sz="2499" dirty="0">
              <a:latin typeface="Calibri" charset="0"/>
              <a:ea typeface="Calibri" charset="0"/>
              <a:cs typeface="Calibri" charset="0"/>
            </a:endParaRPr>
          </a:p>
        </p:txBody>
      </p:sp>
      <p:grpSp>
        <p:nvGrpSpPr>
          <p:cNvPr id="42" name="Group 41"/>
          <p:cNvGrpSpPr/>
          <p:nvPr/>
        </p:nvGrpSpPr>
        <p:grpSpPr>
          <a:xfrm>
            <a:off x="-10465" y="1929224"/>
            <a:ext cx="6821486" cy="4260911"/>
            <a:chOff x="-12561" y="2314600"/>
            <a:chExt cx="8187916" cy="5114425"/>
          </a:xfrm>
        </p:grpSpPr>
        <p:grpSp>
          <p:nvGrpSpPr>
            <p:cNvPr id="7" name="Group 6"/>
            <p:cNvGrpSpPr/>
            <p:nvPr/>
          </p:nvGrpSpPr>
          <p:grpSpPr>
            <a:xfrm>
              <a:off x="-12561" y="4906888"/>
              <a:ext cx="8187916" cy="2522137"/>
              <a:chOff x="-12561" y="5006682"/>
              <a:chExt cx="8187916" cy="2522137"/>
            </a:xfrm>
          </p:grpSpPr>
          <p:pic>
            <p:nvPicPr>
              <p:cNvPr id="27" name="Picture 4" descr="http://wednesday.csail.mit.edu/davidbau/newdissect/dissect/figure/artifact/unit-231-top.jpg"/>
              <p:cNvPicPr>
                <a:picLocks noChangeAspect="1" noChangeArrowheads="1"/>
              </p:cNvPicPr>
              <p:nvPr/>
            </p:nvPicPr>
            <p:blipFill rotWithShape="1">
              <a:blip r:embed="rId9">
                <a:extLst>
                  <a:ext uri="{28A0092B-C50C-407E-A947-70E740481C1C}">
                    <a14:useLocalDpi xmlns:a14="http://schemas.microsoft.com/office/drawing/2010/main" val="0"/>
                  </a:ext>
                </a:extLst>
              </a:blip>
              <a:srcRect r="80171"/>
              <a:stretch/>
            </p:blipFill>
            <p:spPr bwMode="auto">
              <a:xfrm>
                <a:off x="615811" y="5006682"/>
                <a:ext cx="7559544"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946159" y="6956360"/>
                <a:ext cx="4898848" cy="572459"/>
              </a:xfrm>
              <a:prstGeom prst="rect">
                <a:avLst/>
              </a:prstGeom>
              <a:noFill/>
            </p:spPr>
            <p:txBody>
              <a:bodyPr wrap="none" rtlCol="0">
                <a:spAutoFit/>
              </a:bodyPr>
              <a:lstStyle/>
              <a:p>
                <a:pPr algn="ctr"/>
                <a:r>
                  <a:rPr lang="en-US" altLang="zh-CN" sz="2499">
                    <a:latin typeface="Calibri" charset="0"/>
                    <a:ea typeface="Calibri" charset="0"/>
                    <a:cs typeface="Calibri" charset="0"/>
                  </a:rPr>
                  <a:t>Example</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artifact-causing</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units</a:t>
                </a:r>
                <a:endParaRPr lang="en-US" sz="2499" dirty="0">
                  <a:latin typeface="Calibri" charset="0"/>
                  <a:ea typeface="Calibri" charset="0"/>
                  <a:cs typeface="Calibri" charset="0"/>
                </a:endParaRPr>
              </a:p>
            </p:txBody>
          </p:sp>
          <p:sp>
            <p:nvSpPr>
              <p:cNvPr id="37" name="TextBox 36"/>
              <p:cNvSpPr txBox="1"/>
              <p:nvPr/>
            </p:nvSpPr>
            <p:spPr>
              <a:xfrm>
                <a:off x="-12561" y="5272730"/>
                <a:ext cx="683288" cy="1638567"/>
              </a:xfrm>
              <a:prstGeom prst="rect">
                <a:avLst/>
              </a:prstGeom>
              <a:noFill/>
            </p:spPr>
            <p:txBody>
              <a:bodyPr vert="vert" wrap="none" rtlCol="0">
                <a:spAutoFit/>
              </a:bodyPr>
              <a:lstStyle/>
              <a:p>
                <a:r>
                  <a:rPr lang="en-US" altLang="zh-CN" sz="2499" dirty="0">
                    <a:latin typeface="Calibri" charset="0"/>
                    <a:ea typeface="Calibri" charset="0"/>
                    <a:cs typeface="Calibri" charset="0"/>
                  </a:rPr>
                  <a:t>Unit</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#231</a:t>
                </a:r>
                <a:endParaRPr lang="en-US" sz="2499" dirty="0">
                  <a:latin typeface="Calibri" charset="0"/>
                  <a:ea typeface="Calibri" charset="0"/>
                  <a:cs typeface="Calibri" charset="0"/>
                </a:endParaRPr>
              </a:p>
            </p:txBody>
          </p:sp>
        </p:grpSp>
        <p:grpSp>
          <p:nvGrpSpPr>
            <p:cNvPr id="6" name="Group 5"/>
            <p:cNvGrpSpPr/>
            <p:nvPr/>
          </p:nvGrpSpPr>
          <p:grpSpPr>
            <a:xfrm>
              <a:off x="-12561" y="2314600"/>
              <a:ext cx="8187916" cy="1956500"/>
              <a:chOff x="-12561" y="2602632"/>
              <a:chExt cx="8187916" cy="1956500"/>
            </a:xfrm>
          </p:grpSpPr>
          <p:pic>
            <p:nvPicPr>
              <p:cNvPr id="26" name="Picture 25" descr="http://wednesday.csail.mit.edu/davidbau/newdissect/dissect/figure/artifact/unit-63-top.jpg"/>
              <p:cNvPicPr>
                <a:picLocks noChangeAspect="1" noChangeArrowheads="1"/>
              </p:cNvPicPr>
              <p:nvPr/>
            </p:nvPicPr>
            <p:blipFill rotWithShape="1">
              <a:blip r:embed="rId10">
                <a:extLst>
                  <a:ext uri="{28A0092B-C50C-407E-A947-70E740481C1C}">
                    <a14:useLocalDpi xmlns:a14="http://schemas.microsoft.com/office/drawing/2010/main" val="0"/>
                  </a:ext>
                </a:extLst>
              </a:blip>
              <a:srcRect r="80171"/>
              <a:stretch/>
            </p:blipFill>
            <p:spPr bwMode="auto">
              <a:xfrm>
                <a:off x="615811" y="2602632"/>
                <a:ext cx="7559544"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2561" y="2790386"/>
                <a:ext cx="683288" cy="1684454"/>
              </a:xfrm>
              <a:prstGeom prst="rect">
                <a:avLst/>
              </a:prstGeom>
              <a:noFill/>
            </p:spPr>
            <p:txBody>
              <a:bodyPr vert="vert" wrap="square" rtlCol="0">
                <a:spAutoFit/>
              </a:bodyPr>
              <a:lstStyle/>
              <a:p>
                <a:r>
                  <a:rPr lang="en-US" altLang="zh-CN" sz="2499" dirty="0">
                    <a:latin typeface="Calibri" charset="0"/>
                    <a:ea typeface="Calibri" charset="0"/>
                    <a:cs typeface="Calibri" charset="0"/>
                  </a:rPr>
                  <a:t>Unit</a:t>
                </a:r>
                <a:r>
                  <a:rPr lang="zh-CN" altLang="en-US" sz="2499" dirty="0">
                    <a:latin typeface="Calibri" charset="0"/>
                    <a:ea typeface="Calibri" charset="0"/>
                    <a:cs typeface="Calibri" charset="0"/>
                  </a:rPr>
                  <a:t> </a:t>
                </a:r>
                <a:r>
                  <a:rPr lang="en-US" altLang="zh-CN" sz="2499" dirty="0">
                    <a:latin typeface="Calibri" charset="0"/>
                    <a:ea typeface="Calibri" charset="0"/>
                    <a:cs typeface="Calibri" charset="0"/>
                  </a:rPr>
                  <a:t>#63</a:t>
                </a:r>
                <a:endParaRPr lang="en-US" sz="2499" dirty="0">
                  <a:latin typeface="Calibri" charset="0"/>
                  <a:ea typeface="Calibri" charset="0"/>
                  <a:cs typeface="Calibri" charset="0"/>
                </a:endParaRPr>
              </a:p>
            </p:txBody>
          </p:sp>
        </p:grpSp>
      </p:grpSp>
      <p:sp>
        <p:nvSpPr>
          <p:cNvPr id="41" name="Title 1"/>
          <p:cNvSpPr txBox="1">
            <a:spLocks/>
          </p:cNvSpPr>
          <p:nvPr/>
        </p:nvSpPr>
        <p:spPr>
          <a:xfrm>
            <a:off x="736407" y="402427"/>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5832" dirty="0">
                <a:latin typeface="Calibri" charset="0"/>
                <a:ea typeface="Calibri" charset="0"/>
                <a:cs typeface="Calibri" charset="0"/>
              </a:rPr>
              <a:t>Debugging</a:t>
            </a:r>
            <a:r>
              <a:rPr lang="zh-CN" altLang="en-US" sz="5832" dirty="0">
                <a:latin typeface="Calibri" charset="0"/>
                <a:ea typeface="Calibri" charset="0"/>
                <a:cs typeface="Calibri" charset="0"/>
              </a:rPr>
              <a:t> </a:t>
            </a:r>
            <a:r>
              <a:rPr lang="en-US" altLang="zh-CN" sz="5832" dirty="0">
                <a:latin typeface="Calibri" charset="0"/>
                <a:ea typeface="Calibri" charset="0"/>
                <a:cs typeface="Calibri" charset="0"/>
              </a:rPr>
              <a:t>and</a:t>
            </a:r>
            <a:r>
              <a:rPr lang="zh-CN" altLang="en-US" sz="5832" dirty="0">
                <a:latin typeface="Calibri" charset="0"/>
                <a:ea typeface="Calibri" charset="0"/>
                <a:cs typeface="Calibri" charset="0"/>
              </a:rPr>
              <a:t> </a:t>
            </a:r>
            <a:r>
              <a:rPr lang="en-US" altLang="zh-CN" sz="5832" dirty="0">
                <a:latin typeface="Calibri" charset="0"/>
                <a:ea typeface="Calibri" charset="0"/>
                <a:cs typeface="Calibri" charset="0"/>
              </a:rPr>
              <a:t>Improving</a:t>
            </a:r>
            <a:r>
              <a:rPr lang="zh-CN" altLang="en-US" sz="5832" dirty="0">
                <a:latin typeface="Calibri" charset="0"/>
                <a:ea typeface="Calibri" charset="0"/>
                <a:cs typeface="Calibri" charset="0"/>
              </a:rPr>
              <a:t> </a:t>
            </a:r>
            <a:r>
              <a:rPr lang="en-US" altLang="zh-CN" sz="5832" dirty="0">
                <a:latin typeface="Calibri" charset="0"/>
                <a:ea typeface="Calibri" charset="0"/>
                <a:cs typeface="Calibri" charset="0"/>
              </a:rPr>
              <a:t>GANs</a:t>
            </a:r>
            <a:endParaRPr lang="en-US" sz="5832" dirty="0">
              <a:latin typeface="Calibri" charset="0"/>
              <a:ea typeface="Calibri" charset="0"/>
              <a:cs typeface="Calibri" charset="0"/>
            </a:endParaRPr>
          </a:p>
        </p:txBody>
      </p:sp>
    </p:spTree>
    <p:extLst>
      <p:ext uri="{BB962C8B-B14F-4D97-AF65-F5344CB8AC3E}">
        <p14:creationId xmlns:p14="http://schemas.microsoft.com/office/powerpoint/2010/main" val="4840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7012" y="228600"/>
            <a:ext cx="11430000" cy="6400800"/>
          </a:xfrm>
        </p:spPr>
        <p:txBody>
          <a:bodyPr>
            <a:normAutofit/>
          </a:bodyPr>
          <a:lstStyle/>
          <a:p>
            <a:pPr marL="0" indent="0">
              <a:buNone/>
            </a:pPr>
            <a:r>
              <a:rPr lang="en-US" sz="4400" dirty="0">
                <a:latin typeface="+mj-lt"/>
              </a:rPr>
              <a:t>Diagnosing and Improving GANs</a:t>
            </a:r>
          </a:p>
          <a:p>
            <a:pPr marL="0" indent="0">
              <a:buNone/>
            </a:pPr>
            <a:r>
              <a:rPr lang="en-US" sz="2000" dirty="0"/>
              <a:t>This method can also be used to identify and ablate artifact-causing units</a:t>
            </a:r>
          </a:p>
          <a:p>
            <a:r>
              <a:rPr lang="en-US" sz="2000" dirty="0"/>
              <a:t>We can identify these units efficiently by human annotation: out of a sample of 1000 images, we visualize the top 10 highest activating images for each unit, and we manually identify units with noticeable artifacts in this set.</a:t>
            </a:r>
          </a:p>
          <a:p>
            <a:r>
              <a:rPr lang="en-US" sz="2000" dirty="0"/>
              <a:t>After ablating 20 artifact-causing units, the artifacts were removed from the output while the artifact-free pixels were unchanged.</a:t>
            </a:r>
          </a:p>
          <a:p>
            <a:r>
              <a:rPr lang="en-US" sz="2000" dirty="0"/>
              <a:t>Fréchet Inception Distance (FID) between the generated and real images is reduced (improved) after the artifact ablations.</a:t>
            </a:r>
          </a:p>
          <a:p>
            <a:r>
              <a:rPr lang="en-US" sz="2000" dirty="0"/>
              <a:t>1000 images were scored on Amazon </a:t>
            </a:r>
            <a:r>
              <a:rPr lang="en-US" sz="2000" dirty="0" err="1"/>
              <a:t>MTurk</a:t>
            </a:r>
            <a:r>
              <a:rPr lang="en-US" sz="2000" dirty="0"/>
              <a:t> collecting 20,000 human annotations comparing the modified image to the  original. This metric also showed significant improvements in the artifact-ablated images.</a:t>
            </a:r>
            <a:endParaRPr lang="en-US" sz="1800" dirty="0"/>
          </a:p>
        </p:txBody>
      </p:sp>
    </p:spTree>
    <p:extLst>
      <p:ext uri="{BB962C8B-B14F-4D97-AF65-F5344CB8AC3E}">
        <p14:creationId xmlns:p14="http://schemas.microsoft.com/office/powerpoint/2010/main" val="298629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65112" y="228600"/>
            <a:ext cx="11658600" cy="6400800"/>
          </a:xfrm>
        </p:spPr>
        <p:txBody>
          <a:bodyPr>
            <a:normAutofit/>
          </a:bodyPr>
          <a:lstStyle/>
          <a:p>
            <a:pPr marL="0" indent="0">
              <a:buNone/>
            </a:pPr>
            <a:r>
              <a:rPr lang="en-US" sz="3600" dirty="0">
                <a:latin typeface="+mj-lt"/>
              </a:rPr>
              <a:t>Reasoning about contextual relationships using interventions</a:t>
            </a:r>
          </a:p>
          <a:p>
            <a:r>
              <a:rPr lang="en-US" sz="2000" dirty="0"/>
              <a:t>Errors and a variety of specific object types can also be removed from GAN output by ablating a set of units in a GAN.</a:t>
            </a:r>
          </a:p>
          <a:p>
            <a:r>
              <a:rPr lang="en-US" sz="2000" dirty="0"/>
              <a:t>By turning off the small sets of units, most of the output can be removed from the generated scenes by ablating. But not every object can be erased. Ablating those units will reduce the size and density of these objects, but will rarely eliminate them.</a:t>
            </a:r>
          </a:p>
          <a:p>
            <a:r>
              <a:rPr lang="en-US" sz="2000" dirty="0"/>
              <a:t>The ease of object removal depends on the scene type.</a:t>
            </a:r>
          </a:p>
          <a:p>
            <a:r>
              <a:rPr lang="en-US" sz="2000" dirty="0"/>
              <a:t>Difficulty of removal reflects the choice that a GAN has learned for a concept.</a:t>
            </a:r>
          </a:p>
          <a:p>
            <a:r>
              <a:rPr lang="en-US" sz="2000" dirty="0"/>
              <a:t>The same can be said for insertion of objects</a:t>
            </a:r>
          </a:p>
          <a:p>
            <a:endParaRPr lang="en-US" sz="2000" dirty="0">
              <a:latin typeface="Georgia" panose="02040502050405020303" pitchFamily="18" charset="0"/>
            </a:endParaRPr>
          </a:p>
        </p:txBody>
      </p:sp>
    </p:spTree>
    <p:extLst>
      <p:ext uri="{BB962C8B-B14F-4D97-AF65-F5344CB8AC3E}">
        <p14:creationId xmlns:p14="http://schemas.microsoft.com/office/powerpoint/2010/main" val="29752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36407" y="402427"/>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5832" dirty="0">
                <a:latin typeface="Calibri" charset="0"/>
                <a:ea typeface="Calibri" charset="0"/>
                <a:cs typeface="Calibri" charset="0"/>
              </a:rPr>
              <a:t>Object-Scene</a:t>
            </a:r>
            <a:r>
              <a:rPr lang="zh-CN" altLang="en-US" sz="5832" dirty="0">
                <a:latin typeface="Calibri" charset="0"/>
                <a:ea typeface="Calibri" charset="0"/>
                <a:cs typeface="Calibri" charset="0"/>
              </a:rPr>
              <a:t> </a:t>
            </a:r>
            <a:r>
              <a:rPr lang="en-US" altLang="zh-CN" sz="5832" dirty="0">
                <a:latin typeface="Calibri" charset="0"/>
                <a:ea typeface="Calibri" charset="0"/>
                <a:cs typeface="Calibri" charset="0"/>
              </a:rPr>
              <a:t>Relationship</a:t>
            </a:r>
            <a:endParaRPr lang="en-US" sz="5832" dirty="0">
              <a:latin typeface="Calibri" charset="0"/>
              <a:ea typeface="Calibri" charset="0"/>
              <a:cs typeface="Calibri"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825"/>
          <a:stretch/>
        </p:blipFill>
        <p:spPr>
          <a:xfrm>
            <a:off x="8152590" y="1689260"/>
            <a:ext cx="3994229" cy="2407389"/>
          </a:xfrm>
          <a:prstGeom prst="rect">
            <a:avLst/>
          </a:prstGeom>
        </p:spPr>
      </p:pic>
      <p:grpSp>
        <p:nvGrpSpPr>
          <p:cNvPr id="6" name="Group 5"/>
          <p:cNvGrpSpPr/>
          <p:nvPr/>
        </p:nvGrpSpPr>
        <p:grpSpPr>
          <a:xfrm>
            <a:off x="35317" y="1817879"/>
            <a:ext cx="3845720" cy="2308871"/>
            <a:chOff x="0" y="2180951"/>
            <a:chExt cx="4705428" cy="2771367"/>
          </a:xfrm>
        </p:grpSpPr>
        <p:grpSp>
          <p:nvGrpSpPr>
            <p:cNvPr id="11" name="Group 10"/>
            <p:cNvGrpSpPr/>
            <p:nvPr/>
          </p:nvGrpSpPr>
          <p:grpSpPr>
            <a:xfrm>
              <a:off x="0" y="2180951"/>
              <a:ext cx="4705428" cy="2311598"/>
              <a:chOff x="611041" y="8020301"/>
              <a:chExt cx="5583986" cy="2743200"/>
            </a:xfrm>
          </p:grpSpPr>
          <p:pic>
            <p:nvPicPr>
              <p:cNvPr id="31" name="Picture 2" descr="http://wednesday.csail.mit.edu/davidbau/newdissect/dissect/figure/confroom_ablation/person-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41"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2" name="Picture 4" descr="http://wednesday.csail.mit.edu/davidbau/newdissect/dissect/figure/confroom_ablation/person-70-ablat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827"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795725" y="4410567"/>
              <a:ext cx="3073990"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ablate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person</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units</a:t>
              </a:r>
              <a:endParaRPr lang="en-US" sz="2333" dirty="0">
                <a:latin typeface="Calibri" charset="0"/>
                <a:ea typeface="Calibri" charset="0"/>
                <a:cs typeface="Calibri" charset="0"/>
              </a:endParaRPr>
            </a:p>
          </p:txBody>
        </p:sp>
      </p:grpSp>
      <p:grpSp>
        <p:nvGrpSpPr>
          <p:cNvPr id="34" name="Group 33"/>
          <p:cNvGrpSpPr/>
          <p:nvPr/>
        </p:nvGrpSpPr>
        <p:grpSpPr>
          <a:xfrm>
            <a:off x="35317" y="4143253"/>
            <a:ext cx="3845720" cy="2363216"/>
            <a:chOff x="0" y="4972127"/>
            <a:chExt cx="4705428" cy="2836598"/>
          </a:xfrm>
        </p:grpSpPr>
        <p:grpSp>
          <p:nvGrpSpPr>
            <p:cNvPr id="14" name="Group 13"/>
            <p:cNvGrpSpPr/>
            <p:nvPr/>
          </p:nvGrpSpPr>
          <p:grpSpPr>
            <a:xfrm>
              <a:off x="0" y="4972127"/>
              <a:ext cx="4705428" cy="2311598"/>
              <a:chOff x="611041" y="11233232"/>
              <a:chExt cx="5583986" cy="2743200"/>
            </a:xfrm>
          </p:grpSpPr>
          <p:pic>
            <p:nvPicPr>
              <p:cNvPr id="27" name="Picture 7" descr="http://wednesday.csail.mit.edu/davidbau/newdissect/dissect/figure/confroom_ablation/window-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41"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8" name="Picture 9" descr="http://wednesday.csail.mit.edu/davidbau/newdissect/dissect/figure/confroom_ablation/window-16-ablat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1827"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36796" y="7266974"/>
              <a:ext cx="3231839"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ablate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window</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units</a:t>
              </a:r>
              <a:endParaRPr lang="en-US" sz="2333" dirty="0">
                <a:latin typeface="Calibri" charset="0"/>
                <a:ea typeface="Calibri" charset="0"/>
                <a:cs typeface="Calibri" charset="0"/>
              </a:endParaRPr>
            </a:p>
          </p:txBody>
        </p:sp>
      </p:grpSp>
      <p:grpSp>
        <p:nvGrpSpPr>
          <p:cNvPr id="36" name="Group 35"/>
          <p:cNvGrpSpPr/>
          <p:nvPr/>
        </p:nvGrpSpPr>
        <p:grpSpPr>
          <a:xfrm>
            <a:off x="8300489" y="4143253"/>
            <a:ext cx="3849140" cy="2363216"/>
            <a:chOff x="9920788" y="4972127"/>
            <a:chExt cx="4709612" cy="2836598"/>
          </a:xfrm>
        </p:grpSpPr>
        <p:grpSp>
          <p:nvGrpSpPr>
            <p:cNvPr id="16" name="Group 15"/>
            <p:cNvGrpSpPr/>
            <p:nvPr/>
          </p:nvGrpSpPr>
          <p:grpSpPr>
            <a:xfrm>
              <a:off x="9920788" y="4972127"/>
              <a:ext cx="4709612" cy="2311598"/>
              <a:chOff x="12384156" y="11233232"/>
              <a:chExt cx="5588951" cy="2743200"/>
            </a:xfrm>
          </p:grpSpPr>
          <p:pic>
            <p:nvPicPr>
              <p:cNvPr id="23" name="Picture 17" descr="http://wednesday.csail.mit.edu/davidbau/newdissect/dissect/figure/confroom_ablation/chair-12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4156"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4" name="Picture 19" descr="http://wednesday.csail.mit.edu/davidbau/newdissect/dissect/figure/confroom_ablation/chair-122-ablat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29907"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10883543" y="7266974"/>
              <a:ext cx="2784102"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ablate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chair</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units</a:t>
              </a:r>
              <a:endParaRPr lang="en-US" sz="2333" dirty="0">
                <a:latin typeface="Calibri" charset="0"/>
                <a:ea typeface="Calibri" charset="0"/>
                <a:cs typeface="Calibri" charset="0"/>
              </a:endParaRPr>
            </a:p>
          </p:txBody>
        </p:sp>
      </p:grpSp>
      <p:grpSp>
        <p:nvGrpSpPr>
          <p:cNvPr id="33" name="Group 32"/>
          <p:cNvGrpSpPr/>
          <p:nvPr/>
        </p:nvGrpSpPr>
        <p:grpSpPr>
          <a:xfrm>
            <a:off x="4187319" y="1819308"/>
            <a:ext cx="3849140" cy="2307442"/>
            <a:chOff x="4983699" y="2182666"/>
            <a:chExt cx="4709612" cy="2769652"/>
          </a:xfrm>
        </p:grpSpPr>
        <p:grpSp>
          <p:nvGrpSpPr>
            <p:cNvPr id="13" name="Group 12"/>
            <p:cNvGrpSpPr/>
            <p:nvPr/>
          </p:nvGrpSpPr>
          <p:grpSpPr>
            <a:xfrm>
              <a:off x="4983699" y="2182666"/>
              <a:ext cx="4709612" cy="2311598"/>
              <a:chOff x="6525254" y="8020301"/>
              <a:chExt cx="5588951" cy="2743200"/>
            </a:xfrm>
          </p:grpSpPr>
          <p:pic>
            <p:nvPicPr>
              <p:cNvPr id="29" name="Picture 3" descr="http://wednesday.csail.mit.edu/davidbau/newdissect/dissect/figure/confroom_ablation/curtain-4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5254"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0" name="Picture 5" descr="http://wednesday.csail.mit.edu/davidbau/newdissect/dissect/figure/confroom_ablation/curtain-42-ablated.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1005"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5790802" y="4410567"/>
              <a:ext cx="3095408"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ablate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curtain</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units</a:t>
              </a:r>
              <a:endParaRPr lang="en-US" sz="2333" dirty="0">
                <a:latin typeface="Calibri" charset="0"/>
                <a:ea typeface="Calibri" charset="0"/>
                <a:cs typeface="Calibri" charset="0"/>
              </a:endParaRPr>
            </a:p>
          </p:txBody>
        </p:sp>
        <p:cxnSp>
          <p:nvCxnSpPr>
            <p:cNvPr id="21" name="Straight Arrow Connector 20"/>
            <p:cNvCxnSpPr/>
            <p:nvPr/>
          </p:nvCxnSpPr>
          <p:spPr>
            <a:xfrm>
              <a:off x="5992519" y="2354906"/>
              <a:ext cx="410346" cy="268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187319" y="4143253"/>
            <a:ext cx="3849140" cy="2363216"/>
            <a:chOff x="4983699" y="4972127"/>
            <a:chExt cx="4709612" cy="2836598"/>
          </a:xfrm>
        </p:grpSpPr>
        <p:grpSp>
          <p:nvGrpSpPr>
            <p:cNvPr id="15" name="Group 14"/>
            <p:cNvGrpSpPr/>
            <p:nvPr/>
          </p:nvGrpSpPr>
          <p:grpSpPr>
            <a:xfrm>
              <a:off x="4983699" y="4972127"/>
              <a:ext cx="4709612" cy="2311598"/>
              <a:chOff x="6525254" y="11233232"/>
              <a:chExt cx="5588951" cy="2743200"/>
            </a:xfrm>
          </p:grpSpPr>
          <p:pic>
            <p:nvPicPr>
              <p:cNvPr id="25" name="Picture 11" descr="http://wednesday.csail.mit.edu/davidbau/newdissect/dissect/figure/confroom_ablation/table-27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5254"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6" name="Picture 13" descr="http://wednesday.csail.mit.edu/davidbau/newdissect/dissect/figure/confroom_ablation/table-275-ablated.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1005"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5936920" y="7266974"/>
              <a:ext cx="2803167" cy="541751"/>
            </a:xfrm>
            <a:prstGeom prst="rect">
              <a:avLst/>
            </a:prstGeom>
            <a:noFill/>
          </p:spPr>
          <p:txBody>
            <a:bodyPr wrap="none" rtlCol="0">
              <a:spAutoFit/>
            </a:bodyPr>
            <a:lstStyle/>
            <a:p>
              <a:pPr algn="ctr"/>
              <a:r>
                <a:rPr lang="en-US" altLang="zh-CN" sz="2333">
                  <a:latin typeface="Calibri" charset="0"/>
                  <a:ea typeface="Calibri" charset="0"/>
                  <a:cs typeface="Calibri" charset="0"/>
                </a:rPr>
                <a:t>ablate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table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units</a:t>
              </a:r>
              <a:endParaRPr lang="en-US" sz="2333" dirty="0">
                <a:latin typeface="Calibri" charset="0"/>
                <a:ea typeface="Calibri" charset="0"/>
                <a:cs typeface="Calibri" charset="0"/>
              </a:endParaRPr>
            </a:p>
          </p:txBody>
        </p:sp>
        <p:cxnSp>
          <p:nvCxnSpPr>
            <p:cNvPr id="22" name="Straight Arrow Connector 21"/>
            <p:cNvCxnSpPr/>
            <p:nvPr/>
          </p:nvCxnSpPr>
          <p:spPr>
            <a:xfrm>
              <a:off x="5582172" y="5659447"/>
              <a:ext cx="410346" cy="268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747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36407" y="402427"/>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5832" dirty="0">
                <a:latin typeface="Calibri" charset="0"/>
                <a:ea typeface="Calibri" charset="0"/>
                <a:cs typeface="Calibri" charset="0"/>
              </a:rPr>
              <a:t>Object-Scene</a:t>
            </a:r>
            <a:r>
              <a:rPr lang="zh-CN" altLang="en-US" sz="5832" dirty="0">
                <a:latin typeface="Calibri" charset="0"/>
                <a:ea typeface="Calibri" charset="0"/>
                <a:cs typeface="Calibri" charset="0"/>
              </a:rPr>
              <a:t> </a:t>
            </a:r>
            <a:r>
              <a:rPr lang="en-US" altLang="zh-CN" sz="5832" dirty="0">
                <a:latin typeface="Calibri" charset="0"/>
                <a:ea typeface="Calibri" charset="0"/>
                <a:cs typeface="Calibri" charset="0"/>
              </a:rPr>
              <a:t>Relationship</a:t>
            </a:r>
            <a:endParaRPr lang="en-US" sz="5832" dirty="0">
              <a:latin typeface="Calibri" charset="0"/>
              <a:ea typeface="Calibri" charset="0"/>
              <a:cs typeface="Calibri" charset="0"/>
            </a:endParaRPr>
          </a:p>
        </p:txBody>
      </p:sp>
      <p:grpSp>
        <p:nvGrpSpPr>
          <p:cNvPr id="2" name="Group 1"/>
          <p:cNvGrpSpPr/>
          <p:nvPr/>
        </p:nvGrpSpPr>
        <p:grpSpPr>
          <a:xfrm>
            <a:off x="35317" y="1981147"/>
            <a:ext cx="3862800" cy="2307652"/>
            <a:chOff x="42392" y="2376923"/>
            <a:chExt cx="4636568" cy="2769904"/>
          </a:xfrm>
        </p:grpSpPr>
        <p:grpSp>
          <p:nvGrpSpPr>
            <p:cNvPr id="39" name="Group 38"/>
            <p:cNvGrpSpPr/>
            <p:nvPr/>
          </p:nvGrpSpPr>
          <p:grpSpPr>
            <a:xfrm>
              <a:off x="42392" y="2376923"/>
              <a:ext cx="4636568" cy="2277770"/>
              <a:chOff x="81021" y="7842153"/>
              <a:chExt cx="5914664" cy="2905650"/>
            </a:xfrm>
          </p:grpSpPr>
          <p:pic>
            <p:nvPicPr>
              <p:cNvPr id="5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21" y="7842153"/>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90035" y="7842153"/>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1006646" y="4605076"/>
              <a:ext cx="2708063"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conference</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room</a:t>
              </a:r>
              <a:endParaRPr lang="en-US" sz="2333" dirty="0">
                <a:latin typeface="Calibri" charset="0"/>
                <a:ea typeface="Calibri" charset="0"/>
                <a:cs typeface="Calibri" charset="0"/>
              </a:endParaRPr>
            </a:p>
          </p:txBody>
        </p:sp>
      </p:grpSp>
      <p:grpSp>
        <p:nvGrpSpPr>
          <p:cNvPr id="5" name="Group 4"/>
          <p:cNvGrpSpPr/>
          <p:nvPr/>
        </p:nvGrpSpPr>
        <p:grpSpPr>
          <a:xfrm>
            <a:off x="4126558" y="4272491"/>
            <a:ext cx="3866235" cy="2335238"/>
            <a:chOff x="4953159" y="5127253"/>
            <a:chExt cx="4640691" cy="2803016"/>
          </a:xfrm>
        </p:grpSpPr>
        <p:grpSp>
          <p:nvGrpSpPr>
            <p:cNvPr id="42" name="Group 41"/>
            <p:cNvGrpSpPr/>
            <p:nvPr/>
          </p:nvGrpSpPr>
          <p:grpSpPr>
            <a:xfrm>
              <a:off x="4953159" y="5127253"/>
              <a:ext cx="4640691" cy="2277770"/>
              <a:chOff x="6345468" y="11350627"/>
              <a:chExt cx="5919923" cy="2905650"/>
            </a:xfrm>
          </p:grpSpPr>
          <p:pic>
            <p:nvPicPr>
              <p:cNvPr id="54" name="Picture 1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4546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5" name="Picture 1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5974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5" name="TextBox 44"/>
            <p:cNvSpPr txBox="1"/>
            <p:nvPr/>
          </p:nvSpPr>
          <p:spPr>
            <a:xfrm>
              <a:off x="6346855" y="7388517"/>
              <a:ext cx="1853297" cy="541752"/>
            </a:xfrm>
            <a:prstGeom prst="rect">
              <a:avLst/>
            </a:prstGeom>
            <a:noFill/>
          </p:spPr>
          <p:txBody>
            <a:bodyPr wrap="none" rtlCol="0">
              <a:spAutoFit/>
            </a:bodyPr>
            <a:lstStyle/>
            <a:p>
              <a:pPr algn="ctr"/>
              <a:r>
                <a:rPr lang="en-US" altLang="zh-CN" sz="2333" dirty="0">
                  <a:latin typeface="Calibri" charset="0"/>
                  <a:ea typeface="Calibri" charset="0"/>
                  <a:cs typeface="Calibri" charset="0"/>
                </a:rPr>
                <a:t>living</a:t>
              </a:r>
              <a:r>
                <a:rPr lang="zh-CN" altLang="en-US" sz="2333" dirty="0">
                  <a:latin typeface="Calibri" charset="0"/>
                  <a:ea typeface="Calibri" charset="0"/>
                  <a:cs typeface="Calibri" charset="0"/>
                </a:rPr>
                <a:t> </a:t>
              </a:r>
              <a:r>
                <a:rPr lang="en-US" altLang="zh-CN" sz="2333" dirty="0">
                  <a:latin typeface="Calibri" charset="0"/>
                  <a:ea typeface="Calibri" charset="0"/>
                  <a:cs typeface="Calibri" charset="0"/>
                </a:rPr>
                <a:t>room</a:t>
              </a:r>
              <a:endParaRPr lang="en-US" sz="2333" dirty="0">
                <a:latin typeface="Calibri" charset="0"/>
                <a:ea typeface="Calibri" charset="0"/>
                <a:cs typeface="Calibri" charset="0"/>
              </a:endParaRPr>
            </a:p>
          </p:txBody>
        </p:sp>
      </p:grpSp>
      <p:grpSp>
        <p:nvGrpSpPr>
          <p:cNvPr id="4" name="Group 3"/>
          <p:cNvGrpSpPr/>
          <p:nvPr/>
        </p:nvGrpSpPr>
        <p:grpSpPr>
          <a:xfrm>
            <a:off x="35317" y="4272491"/>
            <a:ext cx="3862800" cy="2335238"/>
            <a:chOff x="42392" y="5127253"/>
            <a:chExt cx="4636568" cy="2803016"/>
          </a:xfrm>
        </p:grpSpPr>
        <p:grpSp>
          <p:nvGrpSpPr>
            <p:cNvPr id="41" name="Group 40"/>
            <p:cNvGrpSpPr/>
            <p:nvPr/>
          </p:nvGrpSpPr>
          <p:grpSpPr>
            <a:xfrm>
              <a:off x="42392" y="5127253"/>
              <a:ext cx="4636568" cy="2277770"/>
              <a:chOff x="81021" y="11350627"/>
              <a:chExt cx="5914664" cy="2905650"/>
            </a:xfrm>
          </p:grpSpPr>
          <p:pic>
            <p:nvPicPr>
              <p:cNvPr id="56" name="Picture 7"/>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02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090035"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6" name="TextBox 45"/>
            <p:cNvSpPr txBox="1"/>
            <p:nvPr/>
          </p:nvSpPr>
          <p:spPr>
            <a:xfrm>
              <a:off x="1714255" y="7388517"/>
              <a:ext cx="1292845" cy="541752"/>
            </a:xfrm>
            <a:prstGeom prst="rect">
              <a:avLst/>
            </a:prstGeom>
            <a:noFill/>
          </p:spPr>
          <p:txBody>
            <a:bodyPr wrap="none" rtlCol="0">
              <a:spAutoFit/>
            </a:bodyPr>
            <a:lstStyle/>
            <a:p>
              <a:pPr algn="ctr"/>
              <a:r>
                <a:rPr lang="en-US" altLang="zh-CN" sz="2333" dirty="0">
                  <a:latin typeface="Calibri" charset="0"/>
                  <a:ea typeface="Calibri" charset="0"/>
                  <a:cs typeface="Calibri" charset="0"/>
                </a:rPr>
                <a:t>kitchen</a:t>
              </a:r>
              <a:endParaRPr lang="en-US" sz="2333" dirty="0">
                <a:latin typeface="Calibri" charset="0"/>
                <a:ea typeface="Calibri" charset="0"/>
                <a:cs typeface="Calibri" charset="0"/>
              </a:endParaRPr>
            </a:p>
          </p:txBody>
        </p:sp>
      </p:grpSp>
      <p:grpSp>
        <p:nvGrpSpPr>
          <p:cNvPr id="7" name="Group 6"/>
          <p:cNvGrpSpPr/>
          <p:nvPr/>
        </p:nvGrpSpPr>
        <p:grpSpPr>
          <a:xfrm>
            <a:off x="8179535" y="4272491"/>
            <a:ext cx="3866235" cy="2335238"/>
            <a:chOff x="9817999" y="5127253"/>
            <a:chExt cx="4640691" cy="2803016"/>
          </a:xfrm>
        </p:grpSpPr>
        <p:grpSp>
          <p:nvGrpSpPr>
            <p:cNvPr id="43" name="Group 42"/>
            <p:cNvGrpSpPr/>
            <p:nvPr/>
          </p:nvGrpSpPr>
          <p:grpSpPr>
            <a:xfrm>
              <a:off x="9817999" y="5127253"/>
              <a:ext cx="4640691" cy="2277770"/>
              <a:chOff x="12551328" y="11350627"/>
              <a:chExt cx="5919923" cy="2905650"/>
            </a:xfrm>
          </p:grpSpPr>
          <p:pic>
            <p:nvPicPr>
              <p:cNvPr id="52" name="Picture 1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55132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3" name="Picture 19"/>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556560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11357927" y="7388517"/>
              <a:ext cx="1560834" cy="541752"/>
            </a:xfrm>
            <a:prstGeom prst="rect">
              <a:avLst/>
            </a:prstGeom>
            <a:noFill/>
          </p:spPr>
          <p:txBody>
            <a:bodyPr wrap="none" rtlCol="0">
              <a:spAutoFit/>
            </a:bodyPr>
            <a:lstStyle/>
            <a:p>
              <a:pPr algn="ctr"/>
              <a:r>
                <a:rPr lang="en-US" altLang="zh-CN" sz="2333" dirty="0">
                  <a:latin typeface="Calibri" charset="0"/>
                  <a:ea typeface="Calibri" charset="0"/>
                  <a:cs typeface="Calibri" charset="0"/>
                </a:rPr>
                <a:t>bedroom</a:t>
              </a:r>
              <a:endParaRPr lang="en-US" sz="2333" dirty="0">
                <a:latin typeface="Calibri" charset="0"/>
                <a:ea typeface="Calibri" charset="0"/>
                <a:cs typeface="Calibri" charset="0"/>
              </a:endParaRPr>
            </a:p>
          </p:txBody>
        </p:sp>
      </p:grpSp>
      <p:grpSp>
        <p:nvGrpSpPr>
          <p:cNvPr id="9" name="Group 8"/>
          <p:cNvGrpSpPr/>
          <p:nvPr/>
        </p:nvGrpSpPr>
        <p:grpSpPr>
          <a:xfrm>
            <a:off x="7856601" y="1809242"/>
            <a:ext cx="4367541" cy="2405089"/>
            <a:chOff x="9430378" y="2170584"/>
            <a:chExt cx="5242414" cy="2886858"/>
          </a:xfrm>
        </p:grpSpPr>
        <p:pic>
          <p:nvPicPr>
            <p:cNvPr id="38" name="Picture 37"/>
            <p:cNvPicPr>
              <a:picLocks noChangeAspect="1"/>
            </p:cNvPicPr>
            <p:nvPr/>
          </p:nvPicPr>
          <p:blipFill rotWithShape="1">
            <a:blip r:embed="rId11">
              <a:extLst>
                <a:ext uri="{28A0092B-C50C-407E-A947-70E740481C1C}">
                  <a14:useLocalDpi xmlns:a14="http://schemas.microsoft.com/office/drawing/2010/main" val="0"/>
                </a:ext>
              </a:extLst>
            </a:blip>
            <a:srcRect t="8955" r="9046"/>
            <a:stretch/>
          </p:blipFill>
          <p:spPr>
            <a:xfrm>
              <a:off x="9669803" y="2459636"/>
              <a:ext cx="4671343" cy="2597806"/>
            </a:xfrm>
            <a:prstGeom prst="rect">
              <a:avLst/>
            </a:prstGeom>
          </p:spPr>
        </p:pic>
        <p:pic>
          <p:nvPicPr>
            <p:cNvPr id="48" name="Picture 47"/>
            <p:cNvPicPr>
              <a:picLocks noChangeAspect="1"/>
            </p:cNvPicPr>
            <p:nvPr/>
          </p:nvPicPr>
          <p:blipFill rotWithShape="1">
            <a:blip r:embed="rId11">
              <a:extLst>
                <a:ext uri="{28A0092B-C50C-407E-A947-70E740481C1C}">
                  <a14:useLocalDpi xmlns:a14="http://schemas.microsoft.com/office/drawing/2010/main" val="0"/>
                </a:ext>
              </a:extLst>
            </a:blip>
            <a:srcRect r="3776" b="89231"/>
            <a:stretch/>
          </p:blipFill>
          <p:spPr>
            <a:xfrm>
              <a:off x="9430378" y="2170584"/>
              <a:ext cx="5242414" cy="325945"/>
            </a:xfrm>
            <a:prstGeom prst="rect">
              <a:avLst/>
            </a:prstGeom>
          </p:spPr>
        </p:pic>
      </p:grpSp>
      <p:grpSp>
        <p:nvGrpSpPr>
          <p:cNvPr id="3" name="Group 2"/>
          <p:cNvGrpSpPr/>
          <p:nvPr/>
        </p:nvGrpSpPr>
        <p:grpSpPr>
          <a:xfrm>
            <a:off x="4126558" y="1982555"/>
            <a:ext cx="3866235" cy="2306244"/>
            <a:chOff x="4953159" y="2378613"/>
            <a:chExt cx="4640691" cy="2768214"/>
          </a:xfrm>
        </p:grpSpPr>
        <p:sp>
          <p:nvSpPr>
            <p:cNvPr id="44" name="TextBox 43"/>
            <p:cNvSpPr txBox="1"/>
            <p:nvPr/>
          </p:nvSpPr>
          <p:spPr>
            <a:xfrm>
              <a:off x="6667911" y="4605076"/>
              <a:ext cx="1211186" cy="541751"/>
            </a:xfrm>
            <a:prstGeom prst="rect">
              <a:avLst/>
            </a:prstGeom>
            <a:noFill/>
          </p:spPr>
          <p:txBody>
            <a:bodyPr wrap="none" rtlCol="0">
              <a:spAutoFit/>
            </a:bodyPr>
            <a:lstStyle/>
            <a:p>
              <a:pPr algn="ctr"/>
              <a:r>
                <a:rPr lang="en-US" altLang="zh-CN" sz="2333" dirty="0">
                  <a:latin typeface="Calibri" charset="0"/>
                  <a:ea typeface="Calibri" charset="0"/>
                  <a:cs typeface="Calibri" charset="0"/>
                </a:rPr>
                <a:t>church</a:t>
              </a:r>
              <a:endParaRPr lang="en-US" sz="2333" dirty="0">
                <a:latin typeface="Calibri" charset="0"/>
                <a:ea typeface="Calibri" charset="0"/>
                <a:cs typeface="Calibri" charset="0"/>
              </a:endParaRPr>
            </a:p>
          </p:txBody>
        </p:sp>
        <p:grpSp>
          <p:nvGrpSpPr>
            <p:cNvPr id="49" name="Group 48"/>
            <p:cNvGrpSpPr/>
            <p:nvPr/>
          </p:nvGrpSpPr>
          <p:grpSpPr>
            <a:xfrm>
              <a:off x="4953159" y="2378613"/>
              <a:ext cx="4640691" cy="2277770"/>
              <a:chOff x="6345468" y="7844309"/>
              <a:chExt cx="5919923" cy="2905650"/>
            </a:xfrm>
          </p:grpSpPr>
          <p:pic>
            <p:nvPicPr>
              <p:cNvPr id="50"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345468" y="7844309"/>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1" name="Picture 5"/>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359741" y="7844309"/>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451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36407" y="402427"/>
            <a:ext cx="10969943"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5832" dirty="0"/>
              <a:t>Object-Scene</a:t>
            </a:r>
            <a:r>
              <a:rPr lang="zh-CN" altLang="en-US" sz="5832" dirty="0"/>
              <a:t> </a:t>
            </a:r>
            <a:r>
              <a:rPr lang="en-US" altLang="zh-CN" sz="5832" dirty="0"/>
              <a:t>Relationship</a:t>
            </a:r>
            <a:endParaRPr lang="en-US" sz="5832" dirty="0"/>
          </a:p>
        </p:txBody>
      </p:sp>
      <p:grpSp>
        <p:nvGrpSpPr>
          <p:cNvPr id="10" name="Group 9"/>
          <p:cNvGrpSpPr/>
          <p:nvPr/>
        </p:nvGrpSpPr>
        <p:grpSpPr>
          <a:xfrm>
            <a:off x="76180" y="1915001"/>
            <a:ext cx="3862816" cy="1897656"/>
            <a:chOff x="91440" y="2513552"/>
            <a:chExt cx="4636587" cy="2277780"/>
          </a:xfrm>
        </p:grpSpPr>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 y="251355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0248" y="251355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167436" y="1916409"/>
            <a:ext cx="3866251" cy="1897656"/>
            <a:chOff x="5002226" y="2515242"/>
            <a:chExt cx="4640710" cy="2277780"/>
          </a:xfrm>
        </p:grpSpPr>
        <p:pic>
          <p:nvPicPr>
            <p:cNvPr id="3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02226" y="251524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6"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65157" y="251524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76180" y="4206355"/>
            <a:ext cx="3862816" cy="1897656"/>
            <a:chOff x="91440" y="5263893"/>
            <a:chExt cx="4636587" cy="2277780"/>
          </a:xfrm>
        </p:grpSpPr>
        <p:pic>
          <p:nvPicPr>
            <p:cNvPr id="37" name="Picture 3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1440"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60" name="Picture 9"/>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450248"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4167436" y="4206355"/>
            <a:ext cx="3866251" cy="1897656"/>
            <a:chOff x="5002226" y="5263893"/>
            <a:chExt cx="4640710" cy="2277780"/>
          </a:xfrm>
        </p:grpSpPr>
        <p:pic>
          <p:nvPicPr>
            <p:cNvPr id="61" name="Picture 1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2226"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62" name="Picture 1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7365157"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8220430" y="4206355"/>
            <a:ext cx="3866250" cy="1897656"/>
            <a:chOff x="12551328" y="11350627"/>
            <a:chExt cx="5919923" cy="2905650"/>
          </a:xfrm>
        </p:grpSpPr>
        <p:pic>
          <p:nvPicPr>
            <p:cNvPr id="69" name="Picture 68"/>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255132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70" name="Picture 19"/>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556560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l="1023" t="3473" r="6495" b="4848"/>
          <a:stretch/>
        </p:blipFill>
        <p:spPr>
          <a:xfrm>
            <a:off x="8078663" y="1749251"/>
            <a:ext cx="4033981" cy="2399373"/>
          </a:xfrm>
          <a:prstGeom prst="rect">
            <a:avLst/>
          </a:prstGeom>
        </p:spPr>
      </p:pic>
      <p:sp>
        <p:nvSpPr>
          <p:cNvPr id="12" name="TextBox 11"/>
          <p:cNvSpPr txBox="1"/>
          <p:nvPr/>
        </p:nvSpPr>
        <p:spPr>
          <a:xfrm>
            <a:off x="902510" y="6189949"/>
            <a:ext cx="10383805" cy="502573"/>
          </a:xfrm>
          <a:prstGeom prst="rect">
            <a:avLst/>
          </a:prstGeom>
          <a:noFill/>
        </p:spPr>
        <p:txBody>
          <a:bodyPr wrap="none" rtlCol="0">
            <a:spAutoFit/>
          </a:bodyPr>
          <a:lstStyle/>
          <a:p>
            <a:pPr algn="ctr"/>
            <a:r>
              <a:rPr lang="en-US" altLang="zh-CN" sz="2666" b="1" dirty="0">
                <a:solidFill>
                  <a:schemeClr val="accent4">
                    <a:lumMod val="75000"/>
                  </a:schemeClr>
                </a:solidFill>
              </a:rPr>
              <a:t>Yellow</a:t>
            </a:r>
            <a:r>
              <a:rPr lang="zh-CN" altLang="en-US" sz="2666" dirty="0">
                <a:solidFill>
                  <a:schemeClr val="accent4">
                    <a:lumMod val="75000"/>
                  </a:schemeClr>
                </a:solidFill>
              </a:rPr>
              <a:t> </a:t>
            </a:r>
            <a:r>
              <a:rPr lang="en-US" altLang="zh-CN" sz="2666" dirty="0"/>
              <a:t>bounding</a:t>
            </a:r>
            <a:r>
              <a:rPr lang="zh-CN" altLang="en-US" sz="2666" dirty="0"/>
              <a:t> </a:t>
            </a:r>
            <a:r>
              <a:rPr lang="en-US" altLang="zh-CN" sz="2666" dirty="0"/>
              <a:t>box:</a:t>
            </a:r>
            <a:r>
              <a:rPr lang="zh-CN" altLang="en-US" sz="2666" dirty="0"/>
              <a:t> </a:t>
            </a:r>
            <a:r>
              <a:rPr lang="en-US" sz="2666" dirty="0"/>
              <a:t>highlight every location </a:t>
            </a:r>
            <a:r>
              <a:rPr lang="en-US" altLang="zh-CN" sz="2666" dirty="0"/>
              <a:t>where</a:t>
            </a:r>
            <a:r>
              <a:rPr lang="zh-CN" altLang="en-US" sz="2666" dirty="0"/>
              <a:t> </a:t>
            </a:r>
            <a:r>
              <a:rPr lang="en-US" altLang="zh-CN" sz="2666" dirty="0"/>
              <a:t>we</a:t>
            </a:r>
            <a:r>
              <a:rPr lang="zh-CN" altLang="en-US" sz="2666" dirty="0"/>
              <a:t> </a:t>
            </a:r>
            <a:r>
              <a:rPr lang="en-US" altLang="zh-CN" sz="2666" dirty="0"/>
              <a:t>can</a:t>
            </a:r>
            <a:r>
              <a:rPr lang="zh-CN" altLang="en-US" sz="2666" dirty="0"/>
              <a:t> </a:t>
            </a:r>
            <a:r>
              <a:rPr lang="en-US" altLang="zh-CN" sz="2666" dirty="0"/>
              <a:t>insert</a:t>
            </a:r>
            <a:r>
              <a:rPr lang="zh-CN" altLang="en-US" sz="2666" dirty="0"/>
              <a:t> </a:t>
            </a:r>
            <a:r>
              <a:rPr lang="en-US" altLang="zh-CN" sz="2666" dirty="0"/>
              <a:t>doors.</a:t>
            </a:r>
            <a:r>
              <a:rPr lang="zh-CN" altLang="en-US" sz="2666" dirty="0"/>
              <a:t> </a:t>
            </a:r>
            <a:endParaRPr lang="en-US" sz="2666" dirty="0"/>
          </a:p>
        </p:txBody>
      </p:sp>
    </p:spTree>
    <p:extLst>
      <p:ext uri="{BB962C8B-B14F-4D97-AF65-F5344CB8AC3E}">
        <p14:creationId xmlns:p14="http://schemas.microsoft.com/office/powerpoint/2010/main" val="70398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0D42-C9A0-4828-8856-E2DC0D900146}"/>
              </a:ext>
            </a:extLst>
          </p:cNvPr>
          <p:cNvSpPr>
            <a:spLocks noGrp="1"/>
          </p:cNvSpPr>
          <p:nvPr>
            <p:ph type="title"/>
          </p:nvPr>
        </p:nvSpPr>
        <p:spPr>
          <a:xfrm>
            <a:off x="531812" y="152400"/>
            <a:ext cx="10134600" cy="1020762"/>
          </a:xfrm>
        </p:spPr>
        <p:txBody>
          <a:bodyPr>
            <a:normAutofit/>
          </a:bodyPr>
          <a:lstStyle/>
          <a:p>
            <a:r>
              <a:rPr lang="en-US" sz="4400" dirty="0"/>
              <a:t>Discussion and ideas</a:t>
            </a:r>
          </a:p>
        </p:txBody>
      </p:sp>
      <p:sp>
        <p:nvSpPr>
          <p:cNvPr id="3" name="Content Placeholder 2">
            <a:extLst>
              <a:ext uri="{FF2B5EF4-FFF2-40B4-BE49-F238E27FC236}">
                <a16:creationId xmlns:a16="http://schemas.microsoft.com/office/drawing/2014/main" id="{3B0DE935-2665-41A9-AE08-2CBCDBEE1CBA}"/>
              </a:ext>
            </a:extLst>
          </p:cNvPr>
          <p:cNvSpPr>
            <a:spLocks noGrp="1"/>
          </p:cNvSpPr>
          <p:nvPr>
            <p:ph idx="1"/>
          </p:nvPr>
        </p:nvSpPr>
        <p:spPr>
          <a:xfrm>
            <a:off x="531812" y="1173162"/>
            <a:ext cx="11506200" cy="4724400"/>
          </a:xfrm>
        </p:spPr>
        <p:txBody>
          <a:bodyPr/>
          <a:lstStyle/>
          <a:p>
            <a:r>
              <a:rPr lang="en-US" sz="2000" dirty="0"/>
              <a:t>Many parts of GAN representations can be interpreted, not only as signals that correlate with object concepts but as variables that have a causal effect on the synthesis of objects in the output.</a:t>
            </a:r>
          </a:p>
          <a:p>
            <a:r>
              <a:rPr lang="en-US" sz="2000" dirty="0"/>
              <a:t>These interpretable effects can be used to compare, debug, modify and reason about a GAN model.</a:t>
            </a:r>
          </a:p>
          <a:p>
            <a:r>
              <a:rPr lang="en-US" sz="2000" dirty="0"/>
              <a:t>Potentially applied to other generative models such as VAEs(</a:t>
            </a:r>
            <a:r>
              <a:rPr lang="en-US" sz="2000" dirty="0" err="1"/>
              <a:t>Kinma</a:t>
            </a:r>
            <a:r>
              <a:rPr lang="en-US" sz="2000" dirty="0"/>
              <a:t> and Welling,2014) and </a:t>
            </a:r>
            <a:r>
              <a:rPr lang="en-US" sz="2000" dirty="0" err="1"/>
              <a:t>RealNVP</a:t>
            </a:r>
            <a:r>
              <a:rPr lang="en-US" sz="2000" dirty="0"/>
              <a:t>(</a:t>
            </a:r>
            <a:r>
              <a:rPr lang="en-US" sz="2000" dirty="0" err="1"/>
              <a:t>Dinh</a:t>
            </a:r>
            <a:r>
              <a:rPr lang="en-US" sz="2000" dirty="0"/>
              <a:t> et al., 2017)</a:t>
            </a:r>
          </a:p>
          <a:p>
            <a:r>
              <a:rPr lang="en-US" sz="2000" dirty="0"/>
              <a:t>Focused on the generator rather than the discriminator because the generator must represent all the information necessary to approximate the target distribution, while the discriminator only learns to capture the difference between real and fake images. </a:t>
            </a:r>
          </a:p>
          <a:p>
            <a:endParaRPr lang="en-US" dirty="0"/>
          </a:p>
        </p:txBody>
      </p:sp>
    </p:spTree>
    <p:extLst>
      <p:ext uri="{BB962C8B-B14F-4D97-AF65-F5344CB8AC3E}">
        <p14:creationId xmlns:p14="http://schemas.microsoft.com/office/powerpoint/2010/main" val="4213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4" y="1524496"/>
            <a:ext cx="10812838" cy="5332611"/>
          </a:xfrm>
          <a:prstGeom prst="rect">
            <a:avLst/>
          </a:prstGeom>
        </p:spPr>
      </p:pic>
    </p:spTree>
    <p:extLst>
      <p:ext uri="{BB962C8B-B14F-4D97-AF65-F5344CB8AC3E}">
        <p14:creationId xmlns:p14="http://schemas.microsoft.com/office/powerpoint/2010/main" val="8492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EA4C5-7998-462E-95E7-E508E54EC7C2}"/>
              </a:ext>
            </a:extLst>
          </p:cNvPr>
          <p:cNvSpPr>
            <a:spLocks noGrp="1"/>
          </p:cNvSpPr>
          <p:nvPr>
            <p:ph idx="4294967295"/>
          </p:nvPr>
        </p:nvSpPr>
        <p:spPr>
          <a:xfrm>
            <a:off x="569912" y="1143000"/>
            <a:ext cx="11049000" cy="4343400"/>
          </a:xfrm>
        </p:spPr>
        <p:txBody>
          <a:bodyPr/>
          <a:lstStyle/>
          <a:p>
            <a:r>
              <a:rPr lang="en-US" dirty="0"/>
              <a:t>Uncovered many questions that cannot be answered yet, with the current method </a:t>
            </a:r>
          </a:p>
          <a:p>
            <a:pPr lvl="1">
              <a:buFont typeface="Courier New" panose="02070309020205020404" pitchFamily="49" charset="0"/>
              <a:buChar char="o"/>
            </a:pPr>
            <a:r>
              <a:rPr lang="en-US" dirty="0"/>
              <a:t>        Why can a door not be inserted in the sky.</a:t>
            </a:r>
          </a:p>
          <a:p>
            <a:pPr lvl="1">
              <a:buFont typeface="Courier New" panose="02070309020205020404" pitchFamily="49" charset="0"/>
              <a:buChar char="o"/>
            </a:pPr>
            <a:r>
              <a:rPr lang="en-US" dirty="0"/>
              <a:t>        How does the GAN suppress the signal in the later layers</a:t>
            </a:r>
          </a:p>
          <a:p>
            <a:r>
              <a:rPr lang="en-US" dirty="0"/>
              <a:t> Further work will be needed to understand the relationships between the layers of a GAN</a:t>
            </a:r>
          </a:p>
          <a:p>
            <a:r>
              <a:rPr lang="en-US" dirty="0"/>
              <a:t>Could this method be adapted to span multiple layers?</a:t>
            </a:r>
          </a:p>
          <a:p>
            <a:r>
              <a:rPr lang="en-US" dirty="0"/>
              <a:t>The early layers in a generator appear much more entangled than the later layers in a classifier, would this be any different in a class-conditional GAN?</a:t>
            </a:r>
          </a:p>
        </p:txBody>
      </p:sp>
      <p:sp>
        <p:nvSpPr>
          <p:cNvPr id="4" name="Title 1">
            <a:extLst>
              <a:ext uri="{FF2B5EF4-FFF2-40B4-BE49-F238E27FC236}">
                <a16:creationId xmlns:a16="http://schemas.microsoft.com/office/drawing/2014/main" id="{1076D5CB-2F0D-4E52-A840-2AF1B3518C69}"/>
              </a:ext>
            </a:extLst>
          </p:cNvPr>
          <p:cNvSpPr txBox="1">
            <a:spLocks/>
          </p:cNvSpPr>
          <p:nvPr/>
        </p:nvSpPr>
        <p:spPr>
          <a:xfrm>
            <a:off x="531812" y="320358"/>
            <a:ext cx="10134600" cy="1020762"/>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4400" dirty="0"/>
              <a:t>Discussion and ideas</a:t>
            </a:r>
          </a:p>
        </p:txBody>
      </p:sp>
    </p:spTree>
    <p:extLst>
      <p:ext uri="{BB962C8B-B14F-4D97-AF65-F5344CB8AC3E}">
        <p14:creationId xmlns:p14="http://schemas.microsoft.com/office/powerpoint/2010/main" val="113288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C9D4EB-D3A0-4FE5-B665-9BBA513F359E}"/>
              </a:ext>
            </a:extLst>
          </p:cNvPr>
          <p:cNvSpPr txBox="1"/>
          <p:nvPr/>
        </p:nvSpPr>
        <p:spPr>
          <a:xfrm>
            <a:off x="3427412" y="1676400"/>
            <a:ext cx="5301195" cy="3662541"/>
          </a:xfrm>
          <a:prstGeom prst="rect">
            <a:avLst/>
          </a:prstGeom>
          <a:noFill/>
        </p:spPr>
        <p:txBody>
          <a:bodyPr wrap="none" rtlCol="0">
            <a:spAutoFit/>
          </a:bodyPr>
          <a:lstStyle/>
          <a:p>
            <a:r>
              <a:rPr lang="en-US" sz="4000" dirty="0"/>
              <a:t>Thank You!</a:t>
            </a:r>
          </a:p>
          <a:p>
            <a:endParaRPr lang="en-US" sz="4000" dirty="0"/>
          </a:p>
          <a:p>
            <a:endParaRPr lang="en-US" sz="4000" dirty="0"/>
          </a:p>
          <a:p>
            <a:r>
              <a:rPr lang="en-US" sz="4000" dirty="0"/>
              <a:t>Questions?</a:t>
            </a:r>
          </a:p>
          <a:p>
            <a:endParaRPr lang="en-US" dirty="0"/>
          </a:p>
          <a:p>
            <a:endParaRPr lang="en-US" dirty="0"/>
          </a:p>
          <a:p>
            <a:endParaRPr lang="en-US" dirty="0"/>
          </a:p>
          <a:p>
            <a:r>
              <a:rPr lang="en-US" dirty="0"/>
              <a:t>Source : Adapted from </a:t>
            </a:r>
            <a:r>
              <a:rPr lang="en-US" dirty="0">
                <a:hlinkClick r:id="rId2"/>
              </a:rPr>
              <a:t>http://gandissect.csail.mit.edu/</a:t>
            </a:r>
            <a:endParaRPr lang="en-US" dirty="0"/>
          </a:p>
        </p:txBody>
      </p:sp>
    </p:spTree>
    <p:extLst>
      <p:ext uri="{BB962C8B-B14F-4D97-AF65-F5344CB8AC3E}">
        <p14:creationId xmlns:p14="http://schemas.microsoft.com/office/powerpoint/2010/main" val="5187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mc:AlternateContent xmlns:mc="http://schemas.openxmlformats.org/markup-compatibility/2006" xmlns:a14="http://schemas.microsoft.com/office/drawing/2010/main">
        <mc:Choice Requires="a14">
          <p:sp>
            <p:nvSpPr>
              <p:cNvPr id="6" name="TextBox 5"/>
              <p:cNvSpPr txBox="1"/>
              <p:nvPr/>
            </p:nvSpPr>
            <p:spPr>
              <a:xfrm>
                <a:off x="0" y="2071037"/>
                <a:ext cx="4559319" cy="1707775"/>
              </a:xfrm>
              <a:prstGeom prst="rect">
                <a:avLst/>
              </a:prstGeom>
              <a:noFill/>
            </p:spPr>
            <p:txBody>
              <a:bodyPr wrap="square" rtlCol="0">
                <a:spAutoFit/>
              </a:bodyPr>
              <a:lstStyle/>
              <a:p>
                <a14:m>
                  <m:oMath xmlns:m="http://schemas.openxmlformats.org/officeDocument/2006/math">
                    <m:r>
                      <a:rPr lang="en-US" altLang="zh-CN" sz="3499" i="1" dirty="0">
                        <a:latin typeface="Cambria Math" charset="0"/>
                      </a:rPr>
                      <m:t>𝑟</m:t>
                    </m:r>
                  </m:oMath>
                </a14:m>
                <a:r>
                  <a:rPr lang="en-US" altLang="zh-CN" sz="3499" dirty="0"/>
                  <a:t>:</a:t>
                </a:r>
                <a:r>
                  <a:rPr lang="zh-CN" altLang="en-US" sz="3499" dirty="0"/>
                  <a:t> </a:t>
                </a:r>
                <a:r>
                  <a:rPr lang="en-US" altLang="zh-CN" sz="3499" dirty="0"/>
                  <a:t>the</a:t>
                </a:r>
                <a:r>
                  <a:rPr lang="zh-CN" altLang="en-US" sz="3499" dirty="0"/>
                  <a:t> </a:t>
                </a:r>
                <a:r>
                  <a:rPr lang="en-US" altLang="zh-CN" sz="3499" dirty="0"/>
                  <a:t>current</a:t>
                </a:r>
                <a:r>
                  <a:rPr lang="zh-CN" altLang="en-US" sz="3499" dirty="0"/>
                  <a:t> </a:t>
                </a:r>
                <a:r>
                  <a:rPr lang="en-US" altLang="zh-CN" sz="3499" dirty="0"/>
                  <a:t>layer</a:t>
                </a:r>
              </a:p>
              <a:p>
                <a14:m>
                  <m:oMath xmlns:m="http://schemas.openxmlformats.org/officeDocument/2006/math">
                    <m:r>
                      <a:rPr lang="en-US" altLang="zh-CN" sz="3499" i="1" dirty="0">
                        <a:latin typeface="Cambria Math" charset="0"/>
                      </a:rPr>
                      <m:t>h</m:t>
                    </m:r>
                  </m:oMath>
                </a14:m>
                <a:r>
                  <a:rPr lang="en-US" altLang="zh-CN" sz="3499" dirty="0"/>
                  <a:t>:</a:t>
                </a:r>
                <a:r>
                  <a:rPr lang="zh-CN" altLang="en-US" sz="3499" dirty="0"/>
                  <a:t> </a:t>
                </a:r>
                <a:r>
                  <a:rPr lang="en-US" altLang="zh-CN" sz="3499" dirty="0"/>
                  <a:t>the</a:t>
                </a:r>
                <a:r>
                  <a:rPr lang="zh-CN" altLang="en-US" sz="3499" dirty="0"/>
                  <a:t> </a:t>
                </a:r>
                <a:r>
                  <a:rPr lang="en-US" altLang="zh-CN" sz="3499" dirty="0"/>
                  <a:t>first</a:t>
                </a:r>
                <a:r>
                  <a:rPr lang="zh-CN" altLang="en-US" sz="3499" dirty="0"/>
                  <a:t> </a:t>
                </a:r>
                <a:r>
                  <a:rPr lang="en-US" altLang="zh-CN" sz="3499" dirty="0"/>
                  <a:t>half</a:t>
                </a:r>
              </a:p>
              <a:p>
                <a14:m>
                  <m:oMath xmlns:m="http://schemas.openxmlformats.org/officeDocument/2006/math">
                    <m:r>
                      <a:rPr lang="en-US" altLang="zh-CN" sz="3499" i="1" dirty="0">
                        <a:latin typeface="Cambria Math" charset="0"/>
                      </a:rPr>
                      <m:t>𝑓</m:t>
                    </m:r>
                  </m:oMath>
                </a14:m>
                <a:r>
                  <a:rPr lang="en-US" altLang="zh-CN" sz="3499" dirty="0"/>
                  <a:t>:</a:t>
                </a:r>
                <a:r>
                  <a:rPr lang="zh-CN" altLang="en-US" sz="3499" dirty="0"/>
                  <a:t> </a:t>
                </a:r>
                <a:r>
                  <a:rPr lang="en-US" altLang="zh-CN" sz="3499" dirty="0"/>
                  <a:t>the</a:t>
                </a:r>
                <a:r>
                  <a:rPr lang="zh-CN" altLang="en-US" sz="3499" dirty="0"/>
                  <a:t> </a:t>
                </a:r>
                <a:r>
                  <a:rPr lang="en-US" altLang="zh-CN" sz="3499" dirty="0"/>
                  <a:t>second</a:t>
                </a:r>
                <a:r>
                  <a:rPr lang="zh-CN" altLang="en-US" sz="3499" dirty="0"/>
                  <a:t> </a:t>
                </a:r>
                <a:r>
                  <a:rPr lang="en-US" altLang="zh-CN" sz="3499" dirty="0"/>
                  <a:t>half</a:t>
                </a:r>
                <a:endParaRPr lang="en-US" sz="3499" dirty="0"/>
              </a:p>
            </p:txBody>
          </p:sp>
        </mc:Choice>
        <mc:Fallback xmlns="">
          <p:sp>
            <p:nvSpPr>
              <p:cNvPr id="6" name="TextBox 5"/>
              <p:cNvSpPr txBox="1">
                <a:spLocks noRot="1" noChangeAspect="1" noMove="1" noResize="1" noEditPoints="1" noAdjustHandles="1" noChangeArrowheads="1" noChangeShapeType="1" noTextEdit="1"/>
              </p:cNvSpPr>
              <p:nvPr/>
            </p:nvSpPr>
            <p:spPr>
              <a:xfrm>
                <a:off x="0" y="2071037"/>
                <a:ext cx="4559319" cy="1707775"/>
              </a:xfrm>
              <a:prstGeom prst="rect">
                <a:avLst/>
              </a:prstGeom>
              <a:blipFill>
                <a:blip r:embed="rId4"/>
                <a:stretch>
                  <a:fillRect t="-5357" b="-12500"/>
                </a:stretch>
              </a:blipFill>
            </p:spPr>
            <p:txBody>
              <a:bodyPr/>
              <a:lstStyle/>
              <a:p>
                <a:r>
                  <a:rPr lang="en-US">
                    <a:noFill/>
                  </a:rPr>
                  <a:t> </a:t>
                </a:r>
              </a:p>
            </p:txBody>
          </p:sp>
        </mc:Fallback>
      </mc:AlternateContent>
      <p:grpSp>
        <p:nvGrpSpPr>
          <p:cNvPr id="44" name="Group 44">
            <a:extLst>
              <a:ext uri="{FF2B5EF4-FFF2-40B4-BE49-F238E27FC236}">
                <a16:creationId xmlns:a16="http://schemas.microsoft.com/office/drawing/2014/main" id="{58607B26-1246-42A0-BB3D-A9C6C032FDB5}"/>
              </a:ext>
            </a:extLst>
          </p:cNvPr>
          <p:cNvGrpSpPr>
            <a:grpSpLocks noChangeAspect="1"/>
          </p:cNvGrpSpPr>
          <p:nvPr/>
        </p:nvGrpSpPr>
        <p:grpSpPr bwMode="auto">
          <a:xfrm>
            <a:off x="687388" y="1524000"/>
            <a:ext cx="10814050" cy="5332413"/>
            <a:chOff x="433" y="960"/>
            <a:chExt cx="6812" cy="3359"/>
          </a:xfrm>
        </p:grpSpPr>
        <p:sp>
          <p:nvSpPr>
            <p:cNvPr id="45" name="AutoShape 43">
              <a:extLst>
                <a:ext uri="{FF2B5EF4-FFF2-40B4-BE49-F238E27FC236}">
                  <a16:creationId xmlns:a16="http://schemas.microsoft.com/office/drawing/2014/main" id="{0025BC24-566E-4E33-8B96-3B45E26310E7}"/>
                </a:ext>
              </a:extLst>
            </p:cNvPr>
            <p:cNvSpPr>
              <a:spLocks noChangeAspect="1" noChangeArrowheads="1" noTextEdit="1"/>
            </p:cNvSpPr>
            <p:nvPr/>
          </p:nvSpPr>
          <p:spPr bwMode="auto">
            <a:xfrm>
              <a:off x="433" y="960"/>
              <a:ext cx="6812" cy="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a:extLst>
                <a:ext uri="{FF2B5EF4-FFF2-40B4-BE49-F238E27FC236}">
                  <a16:creationId xmlns:a16="http://schemas.microsoft.com/office/drawing/2014/main" id="{1742C9D2-61D1-494B-8A13-A2D4EB88309A}"/>
                </a:ext>
              </a:extLst>
            </p:cNvPr>
            <p:cNvSpPr>
              <a:spLocks/>
            </p:cNvSpPr>
            <p:nvPr/>
          </p:nvSpPr>
          <p:spPr bwMode="auto">
            <a:xfrm>
              <a:off x="445" y="4011"/>
              <a:ext cx="100" cy="113"/>
            </a:xfrm>
            <a:custGeom>
              <a:avLst/>
              <a:gdLst>
                <a:gd name="T0" fmla="*/ 0 w 114"/>
                <a:gd name="T1" fmla="*/ 129 h 129"/>
                <a:gd name="T2" fmla="*/ 0 w 114"/>
                <a:gd name="T3" fmla="*/ 129 h 129"/>
                <a:gd name="T4" fmla="*/ 0 w 114"/>
                <a:gd name="T5" fmla="*/ 106 h 129"/>
                <a:gd name="T6" fmla="*/ 72 w 114"/>
                <a:gd name="T7" fmla="*/ 22 h 129"/>
                <a:gd name="T8" fmla="*/ 3 w 114"/>
                <a:gd name="T9" fmla="*/ 22 h 129"/>
                <a:gd name="T10" fmla="*/ 3 w 114"/>
                <a:gd name="T11" fmla="*/ 0 h 129"/>
                <a:gd name="T12" fmla="*/ 112 w 114"/>
                <a:gd name="T13" fmla="*/ 0 h 129"/>
                <a:gd name="T14" fmla="*/ 112 w 114"/>
                <a:gd name="T15" fmla="*/ 22 h 129"/>
                <a:gd name="T16" fmla="*/ 41 w 114"/>
                <a:gd name="T17" fmla="*/ 106 h 129"/>
                <a:gd name="T18" fmla="*/ 114 w 114"/>
                <a:gd name="T19" fmla="*/ 106 h 129"/>
                <a:gd name="T20" fmla="*/ 114 w 114"/>
                <a:gd name="T21" fmla="*/ 129 h 129"/>
                <a:gd name="T22" fmla="*/ 0 w 114"/>
                <a:gd name="T2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29">
                  <a:moveTo>
                    <a:pt x="0" y="129"/>
                  </a:moveTo>
                  <a:lnTo>
                    <a:pt x="0" y="129"/>
                  </a:lnTo>
                  <a:lnTo>
                    <a:pt x="0" y="106"/>
                  </a:lnTo>
                  <a:lnTo>
                    <a:pt x="72" y="22"/>
                  </a:lnTo>
                  <a:lnTo>
                    <a:pt x="3" y="22"/>
                  </a:lnTo>
                  <a:lnTo>
                    <a:pt x="3" y="0"/>
                  </a:lnTo>
                  <a:lnTo>
                    <a:pt x="112" y="0"/>
                  </a:lnTo>
                  <a:lnTo>
                    <a:pt x="112" y="22"/>
                  </a:lnTo>
                  <a:lnTo>
                    <a:pt x="41" y="106"/>
                  </a:lnTo>
                  <a:lnTo>
                    <a:pt x="114" y="106"/>
                  </a:lnTo>
                  <a:lnTo>
                    <a:pt x="114" y="129"/>
                  </a:lnTo>
                  <a:lnTo>
                    <a:pt x="0" y="12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6">
              <a:extLst>
                <a:ext uri="{FF2B5EF4-FFF2-40B4-BE49-F238E27FC236}">
                  <a16:creationId xmlns:a16="http://schemas.microsoft.com/office/drawing/2014/main" id="{69BB461E-2C1A-4D63-B5F0-BD48D820A8B9}"/>
                </a:ext>
              </a:extLst>
            </p:cNvPr>
            <p:cNvSpPr>
              <a:spLocks/>
            </p:cNvSpPr>
            <p:nvPr/>
          </p:nvSpPr>
          <p:spPr bwMode="auto">
            <a:xfrm>
              <a:off x="457" y="3069"/>
              <a:ext cx="105" cy="838"/>
            </a:xfrm>
            <a:custGeom>
              <a:avLst/>
              <a:gdLst>
                <a:gd name="T0" fmla="*/ 120 w 120"/>
                <a:gd name="T1" fmla="*/ 960 h 960"/>
                <a:gd name="T2" fmla="*/ 120 w 120"/>
                <a:gd name="T3" fmla="*/ 960 h 960"/>
                <a:gd name="T4" fmla="*/ 0 w 120"/>
                <a:gd name="T5" fmla="*/ 960 h 960"/>
                <a:gd name="T6" fmla="*/ 0 w 120"/>
                <a:gd name="T7" fmla="*/ 0 h 960"/>
                <a:gd name="T8" fmla="*/ 120 w 120"/>
                <a:gd name="T9" fmla="*/ 0 h 960"/>
                <a:gd name="T10" fmla="*/ 120 w 120"/>
                <a:gd name="T11" fmla="*/ 960 h 960"/>
              </a:gdLst>
              <a:ahLst/>
              <a:cxnLst>
                <a:cxn ang="0">
                  <a:pos x="T0" y="T1"/>
                </a:cxn>
                <a:cxn ang="0">
                  <a:pos x="T2" y="T3"/>
                </a:cxn>
                <a:cxn ang="0">
                  <a:pos x="T4" y="T5"/>
                </a:cxn>
                <a:cxn ang="0">
                  <a:pos x="T6" y="T7"/>
                </a:cxn>
                <a:cxn ang="0">
                  <a:pos x="T8" y="T9"/>
                </a:cxn>
                <a:cxn ang="0">
                  <a:pos x="T10" y="T11"/>
                </a:cxn>
              </a:cxnLst>
              <a:rect l="0" t="0" r="r" b="b"/>
              <a:pathLst>
                <a:path w="120" h="960">
                  <a:moveTo>
                    <a:pt x="120" y="960"/>
                  </a:moveTo>
                  <a:lnTo>
                    <a:pt x="120" y="960"/>
                  </a:lnTo>
                  <a:lnTo>
                    <a:pt x="0" y="960"/>
                  </a:lnTo>
                  <a:lnTo>
                    <a:pt x="0" y="0"/>
                  </a:lnTo>
                  <a:lnTo>
                    <a:pt x="120" y="0"/>
                  </a:lnTo>
                  <a:lnTo>
                    <a:pt x="120" y="96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308F70DB-D1C8-46FF-BC34-455636E93E00}"/>
                </a:ext>
              </a:extLst>
            </p:cNvPr>
            <p:cNvSpPr>
              <a:spLocks/>
            </p:cNvSpPr>
            <p:nvPr/>
          </p:nvSpPr>
          <p:spPr bwMode="auto">
            <a:xfrm>
              <a:off x="457" y="3069"/>
              <a:ext cx="105" cy="838"/>
            </a:xfrm>
            <a:custGeom>
              <a:avLst/>
              <a:gdLst>
                <a:gd name="T0" fmla="*/ 120 w 120"/>
                <a:gd name="T1" fmla="*/ 960 h 960"/>
                <a:gd name="T2" fmla="*/ 120 w 120"/>
                <a:gd name="T3" fmla="*/ 960 h 960"/>
                <a:gd name="T4" fmla="*/ 0 w 120"/>
                <a:gd name="T5" fmla="*/ 960 h 960"/>
                <a:gd name="T6" fmla="*/ 0 w 120"/>
                <a:gd name="T7" fmla="*/ 0 h 960"/>
                <a:gd name="T8" fmla="*/ 120 w 120"/>
                <a:gd name="T9" fmla="*/ 0 h 960"/>
                <a:gd name="T10" fmla="*/ 120 w 120"/>
                <a:gd name="T11" fmla="*/ 960 h 960"/>
              </a:gdLst>
              <a:ahLst/>
              <a:cxnLst>
                <a:cxn ang="0">
                  <a:pos x="T0" y="T1"/>
                </a:cxn>
                <a:cxn ang="0">
                  <a:pos x="T2" y="T3"/>
                </a:cxn>
                <a:cxn ang="0">
                  <a:pos x="T4" y="T5"/>
                </a:cxn>
                <a:cxn ang="0">
                  <a:pos x="T6" y="T7"/>
                </a:cxn>
                <a:cxn ang="0">
                  <a:pos x="T8" y="T9"/>
                </a:cxn>
                <a:cxn ang="0">
                  <a:pos x="T10" y="T11"/>
                </a:cxn>
              </a:cxnLst>
              <a:rect l="0" t="0" r="r" b="b"/>
              <a:pathLst>
                <a:path w="120" h="960">
                  <a:moveTo>
                    <a:pt x="120" y="960"/>
                  </a:moveTo>
                  <a:lnTo>
                    <a:pt x="120" y="960"/>
                  </a:lnTo>
                  <a:lnTo>
                    <a:pt x="0" y="960"/>
                  </a:lnTo>
                  <a:lnTo>
                    <a:pt x="0" y="0"/>
                  </a:lnTo>
                  <a:lnTo>
                    <a:pt x="120" y="0"/>
                  </a:lnTo>
                  <a:lnTo>
                    <a:pt x="120" y="96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a:extLst>
                <a:ext uri="{FF2B5EF4-FFF2-40B4-BE49-F238E27FC236}">
                  <a16:creationId xmlns:a16="http://schemas.microsoft.com/office/drawing/2014/main" id="{F1F781E4-DE75-4AC8-8D52-348672F43AD2}"/>
                </a:ext>
              </a:extLst>
            </p:cNvPr>
            <p:cNvSpPr>
              <a:spLocks/>
            </p:cNvSpPr>
            <p:nvPr/>
          </p:nvSpPr>
          <p:spPr bwMode="auto">
            <a:xfrm>
              <a:off x="457" y="3174"/>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a:extLst>
                <a:ext uri="{FF2B5EF4-FFF2-40B4-BE49-F238E27FC236}">
                  <a16:creationId xmlns:a16="http://schemas.microsoft.com/office/drawing/2014/main" id="{A3F9A36C-CCAC-4231-B822-CB9E539F4262}"/>
                </a:ext>
              </a:extLst>
            </p:cNvPr>
            <p:cNvSpPr>
              <a:spLocks/>
            </p:cNvSpPr>
            <p:nvPr/>
          </p:nvSpPr>
          <p:spPr bwMode="auto">
            <a:xfrm>
              <a:off x="457" y="3174"/>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a:extLst>
                <a:ext uri="{FF2B5EF4-FFF2-40B4-BE49-F238E27FC236}">
                  <a16:creationId xmlns:a16="http://schemas.microsoft.com/office/drawing/2014/main" id="{448DBA83-ACCD-4F3A-8220-EFD306372CE8}"/>
                </a:ext>
              </a:extLst>
            </p:cNvPr>
            <p:cNvSpPr>
              <a:spLocks/>
            </p:cNvSpPr>
            <p:nvPr/>
          </p:nvSpPr>
          <p:spPr bwMode="auto">
            <a:xfrm>
              <a:off x="457" y="3279"/>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a:extLst>
                <a:ext uri="{FF2B5EF4-FFF2-40B4-BE49-F238E27FC236}">
                  <a16:creationId xmlns:a16="http://schemas.microsoft.com/office/drawing/2014/main" id="{7BCAD496-F485-48C7-B7D8-F66D2B956F1E}"/>
                </a:ext>
              </a:extLst>
            </p:cNvPr>
            <p:cNvSpPr>
              <a:spLocks/>
            </p:cNvSpPr>
            <p:nvPr/>
          </p:nvSpPr>
          <p:spPr bwMode="auto">
            <a:xfrm>
              <a:off x="457" y="3279"/>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a:extLst>
                <a:ext uri="{FF2B5EF4-FFF2-40B4-BE49-F238E27FC236}">
                  <a16:creationId xmlns:a16="http://schemas.microsoft.com/office/drawing/2014/main" id="{10C688E2-26E2-4942-87E4-F6A4DC0A744F}"/>
                </a:ext>
              </a:extLst>
            </p:cNvPr>
            <p:cNvSpPr>
              <a:spLocks/>
            </p:cNvSpPr>
            <p:nvPr/>
          </p:nvSpPr>
          <p:spPr bwMode="auto">
            <a:xfrm>
              <a:off x="457" y="3384"/>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3">
              <a:extLst>
                <a:ext uri="{FF2B5EF4-FFF2-40B4-BE49-F238E27FC236}">
                  <a16:creationId xmlns:a16="http://schemas.microsoft.com/office/drawing/2014/main" id="{B485EB84-5DC0-4087-9458-6CE1FEBABDA4}"/>
                </a:ext>
              </a:extLst>
            </p:cNvPr>
            <p:cNvSpPr>
              <a:spLocks/>
            </p:cNvSpPr>
            <p:nvPr/>
          </p:nvSpPr>
          <p:spPr bwMode="auto">
            <a:xfrm>
              <a:off x="457" y="3384"/>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a:extLst>
                <a:ext uri="{FF2B5EF4-FFF2-40B4-BE49-F238E27FC236}">
                  <a16:creationId xmlns:a16="http://schemas.microsoft.com/office/drawing/2014/main" id="{E80D825D-32C6-474F-9579-C71B887F5015}"/>
                </a:ext>
              </a:extLst>
            </p:cNvPr>
            <p:cNvSpPr>
              <a:spLocks/>
            </p:cNvSpPr>
            <p:nvPr/>
          </p:nvSpPr>
          <p:spPr bwMode="auto">
            <a:xfrm>
              <a:off x="457" y="3488"/>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5">
              <a:extLst>
                <a:ext uri="{FF2B5EF4-FFF2-40B4-BE49-F238E27FC236}">
                  <a16:creationId xmlns:a16="http://schemas.microsoft.com/office/drawing/2014/main" id="{F825DD72-F6EC-4CEC-A004-383687E84A66}"/>
                </a:ext>
              </a:extLst>
            </p:cNvPr>
            <p:cNvSpPr>
              <a:spLocks/>
            </p:cNvSpPr>
            <p:nvPr/>
          </p:nvSpPr>
          <p:spPr bwMode="auto">
            <a:xfrm>
              <a:off x="457" y="3488"/>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a:extLst>
                <a:ext uri="{FF2B5EF4-FFF2-40B4-BE49-F238E27FC236}">
                  <a16:creationId xmlns:a16="http://schemas.microsoft.com/office/drawing/2014/main" id="{6F081F02-51CB-4B2E-A950-9B61A3F33C91}"/>
                </a:ext>
              </a:extLst>
            </p:cNvPr>
            <p:cNvSpPr>
              <a:spLocks/>
            </p:cNvSpPr>
            <p:nvPr/>
          </p:nvSpPr>
          <p:spPr bwMode="auto">
            <a:xfrm>
              <a:off x="457" y="3593"/>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7">
              <a:extLst>
                <a:ext uri="{FF2B5EF4-FFF2-40B4-BE49-F238E27FC236}">
                  <a16:creationId xmlns:a16="http://schemas.microsoft.com/office/drawing/2014/main" id="{9C207AD8-F748-448C-9F12-E200FF08FC68}"/>
                </a:ext>
              </a:extLst>
            </p:cNvPr>
            <p:cNvSpPr>
              <a:spLocks/>
            </p:cNvSpPr>
            <p:nvPr/>
          </p:nvSpPr>
          <p:spPr bwMode="auto">
            <a:xfrm>
              <a:off x="457" y="3593"/>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a:extLst>
                <a:ext uri="{FF2B5EF4-FFF2-40B4-BE49-F238E27FC236}">
                  <a16:creationId xmlns:a16="http://schemas.microsoft.com/office/drawing/2014/main" id="{A25B9ECC-B9AC-4222-A607-4751FA71996C}"/>
                </a:ext>
              </a:extLst>
            </p:cNvPr>
            <p:cNvSpPr>
              <a:spLocks/>
            </p:cNvSpPr>
            <p:nvPr/>
          </p:nvSpPr>
          <p:spPr bwMode="auto">
            <a:xfrm>
              <a:off x="457" y="3698"/>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9">
              <a:extLst>
                <a:ext uri="{FF2B5EF4-FFF2-40B4-BE49-F238E27FC236}">
                  <a16:creationId xmlns:a16="http://schemas.microsoft.com/office/drawing/2014/main" id="{CD0A395E-A192-4FB4-BFA9-A1ED68A2CFA6}"/>
                </a:ext>
              </a:extLst>
            </p:cNvPr>
            <p:cNvSpPr>
              <a:spLocks/>
            </p:cNvSpPr>
            <p:nvPr/>
          </p:nvSpPr>
          <p:spPr bwMode="auto">
            <a:xfrm>
              <a:off x="457" y="3698"/>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a:extLst>
                <a:ext uri="{FF2B5EF4-FFF2-40B4-BE49-F238E27FC236}">
                  <a16:creationId xmlns:a16="http://schemas.microsoft.com/office/drawing/2014/main" id="{36C56DA5-18FC-482A-9F89-8572C0F86F19}"/>
                </a:ext>
              </a:extLst>
            </p:cNvPr>
            <p:cNvSpPr>
              <a:spLocks/>
            </p:cNvSpPr>
            <p:nvPr/>
          </p:nvSpPr>
          <p:spPr bwMode="auto">
            <a:xfrm>
              <a:off x="457" y="3802"/>
              <a:ext cx="105" cy="0"/>
            </a:xfrm>
            <a:custGeom>
              <a:avLst/>
              <a:gdLst>
                <a:gd name="T0" fmla="*/ 0 w 120"/>
                <a:gd name="T1" fmla="*/ 0 w 120"/>
                <a:gd name="T2" fmla="*/ 120 w 120"/>
                <a:gd name="T3" fmla="*/ 0 w 120"/>
              </a:gdLst>
              <a:ahLst/>
              <a:cxnLst>
                <a:cxn ang="0">
                  <a:pos x="T0" y="0"/>
                </a:cxn>
                <a:cxn ang="0">
                  <a:pos x="T1" y="0"/>
                </a:cxn>
                <a:cxn ang="0">
                  <a:pos x="T2" y="0"/>
                </a:cxn>
                <a:cxn ang="0">
                  <a:pos x="T3" y="0"/>
                </a:cxn>
              </a:cxnLst>
              <a:rect l="0" t="0" r="r" b="b"/>
              <a:pathLst>
                <a:path w="120">
                  <a:moveTo>
                    <a:pt x="0" y="0"/>
                  </a:moveTo>
                  <a:lnTo>
                    <a:pt x="0" y="0"/>
                  </a:lnTo>
                  <a:lnTo>
                    <a:pt x="120" y="0"/>
                  </a:lnTo>
                  <a:lnTo>
                    <a:pt x="0" y="0"/>
                  </a:lnTo>
                  <a:close/>
                </a:path>
              </a:pathLst>
            </a:custGeom>
            <a:solidFill>
              <a:srgbClr val="9ACF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1">
              <a:extLst>
                <a:ext uri="{FF2B5EF4-FFF2-40B4-BE49-F238E27FC236}">
                  <a16:creationId xmlns:a16="http://schemas.microsoft.com/office/drawing/2014/main" id="{5C3AC9C9-9906-40AE-BC29-85BD9B0DCA41}"/>
                </a:ext>
              </a:extLst>
            </p:cNvPr>
            <p:cNvSpPr>
              <a:spLocks/>
            </p:cNvSpPr>
            <p:nvPr/>
          </p:nvSpPr>
          <p:spPr bwMode="auto">
            <a:xfrm>
              <a:off x="457" y="3802"/>
              <a:ext cx="105" cy="0"/>
            </a:xfrm>
            <a:custGeom>
              <a:avLst/>
              <a:gdLst>
                <a:gd name="T0" fmla="*/ 120 w 120"/>
                <a:gd name="T1" fmla="*/ 120 w 120"/>
                <a:gd name="T2" fmla="*/ 0 w 120"/>
                <a:gd name="T3" fmla="*/ 120 w 120"/>
                <a:gd name="T4" fmla="*/ 120 w 120"/>
              </a:gdLst>
              <a:ahLst/>
              <a:cxnLst>
                <a:cxn ang="0">
                  <a:pos x="T0" y="0"/>
                </a:cxn>
                <a:cxn ang="0">
                  <a:pos x="T1" y="0"/>
                </a:cxn>
                <a:cxn ang="0">
                  <a:pos x="T2" y="0"/>
                </a:cxn>
                <a:cxn ang="0">
                  <a:pos x="T3" y="0"/>
                </a:cxn>
                <a:cxn ang="0">
                  <a:pos x="T4" y="0"/>
                </a:cxn>
              </a:cxnLst>
              <a:rect l="0" t="0" r="r" b="b"/>
              <a:pathLst>
                <a:path w="120">
                  <a:moveTo>
                    <a:pt x="120" y="0"/>
                  </a:moveTo>
                  <a:lnTo>
                    <a:pt x="120" y="0"/>
                  </a:lnTo>
                  <a:lnTo>
                    <a:pt x="0" y="0"/>
                  </a:lnTo>
                  <a:lnTo>
                    <a:pt x="120" y="0"/>
                  </a:lnTo>
                  <a:lnTo>
                    <a:pt x="120" y="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a:extLst>
                <a:ext uri="{FF2B5EF4-FFF2-40B4-BE49-F238E27FC236}">
                  <a16:creationId xmlns:a16="http://schemas.microsoft.com/office/drawing/2014/main" id="{53F1B00F-776E-4108-9887-27440CBB6627}"/>
                </a:ext>
              </a:extLst>
            </p:cNvPr>
            <p:cNvSpPr>
              <a:spLocks/>
            </p:cNvSpPr>
            <p:nvPr/>
          </p:nvSpPr>
          <p:spPr bwMode="auto">
            <a:xfrm>
              <a:off x="934" y="3182"/>
              <a:ext cx="210" cy="628"/>
            </a:xfrm>
            <a:custGeom>
              <a:avLst/>
              <a:gdLst>
                <a:gd name="T0" fmla="*/ 0 w 240"/>
                <a:gd name="T1" fmla="*/ 240 h 720"/>
                <a:gd name="T2" fmla="*/ 0 w 240"/>
                <a:gd name="T3" fmla="*/ 240 h 720"/>
                <a:gd name="T4" fmla="*/ 240 w 240"/>
                <a:gd name="T5" fmla="*/ 0 h 720"/>
                <a:gd name="T6" fmla="*/ 240 w 240"/>
                <a:gd name="T7" fmla="*/ 720 h 720"/>
                <a:gd name="T8" fmla="*/ 0 w 240"/>
                <a:gd name="T9" fmla="*/ 480 h 720"/>
                <a:gd name="T10" fmla="*/ 0 w 240"/>
                <a:gd name="T11" fmla="*/ 240 h 720"/>
              </a:gdLst>
              <a:ahLst/>
              <a:cxnLst>
                <a:cxn ang="0">
                  <a:pos x="T0" y="T1"/>
                </a:cxn>
                <a:cxn ang="0">
                  <a:pos x="T2" y="T3"/>
                </a:cxn>
                <a:cxn ang="0">
                  <a:pos x="T4" y="T5"/>
                </a:cxn>
                <a:cxn ang="0">
                  <a:pos x="T6" y="T7"/>
                </a:cxn>
                <a:cxn ang="0">
                  <a:pos x="T8" y="T9"/>
                </a:cxn>
                <a:cxn ang="0">
                  <a:pos x="T10" y="T11"/>
                </a:cxn>
              </a:cxnLst>
              <a:rect l="0" t="0" r="r" b="b"/>
              <a:pathLst>
                <a:path w="240" h="720">
                  <a:moveTo>
                    <a:pt x="0" y="240"/>
                  </a:moveTo>
                  <a:lnTo>
                    <a:pt x="0" y="240"/>
                  </a:lnTo>
                  <a:lnTo>
                    <a:pt x="240" y="0"/>
                  </a:lnTo>
                  <a:lnTo>
                    <a:pt x="240" y="720"/>
                  </a:lnTo>
                  <a:lnTo>
                    <a:pt x="0" y="480"/>
                  </a:lnTo>
                  <a:lnTo>
                    <a:pt x="0" y="24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3">
              <a:extLst>
                <a:ext uri="{FF2B5EF4-FFF2-40B4-BE49-F238E27FC236}">
                  <a16:creationId xmlns:a16="http://schemas.microsoft.com/office/drawing/2014/main" id="{C29CCC09-FEC2-4B2D-B1D2-C7ECF8EF2C6E}"/>
                </a:ext>
              </a:extLst>
            </p:cNvPr>
            <p:cNvSpPr>
              <a:spLocks/>
            </p:cNvSpPr>
            <p:nvPr/>
          </p:nvSpPr>
          <p:spPr bwMode="auto">
            <a:xfrm>
              <a:off x="934" y="3182"/>
              <a:ext cx="210" cy="628"/>
            </a:xfrm>
            <a:custGeom>
              <a:avLst/>
              <a:gdLst>
                <a:gd name="T0" fmla="*/ 0 w 240"/>
                <a:gd name="T1" fmla="*/ 240 h 720"/>
                <a:gd name="T2" fmla="*/ 0 w 240"/>
                <a:gd name="T3" fmla="*/ 240 h 720"/>
                <a:gd name="T4" fmla="*/ 240 w 240"/>
                <a:gd name="T5" fmla="*/ 0 h 720"/>
                <a:gd name="T6" fmla="*/ 240 w 240"/>
                <a:gd name="T7" fmla="*/ 720 h 720"/>
                <a:gd name="T8" fmla="*/ 0 w 240"/>
                <a:gd name="T9" fmla="*/ 480 h 720"/>
                <a:gd name="T10" fmla="*/ 0 w 240"/>
                <a:gd name="T11" fmla="*/ 240 h 720"/>
                <a:gd name="T12" fmla="*/ 0 w 240"/>
                <a:gd name="T13" fmla="*/ 240 h 720"/>
              </a:gdLst>
              <a:ahLst/>
              <a:cxnLst>
                <a:cxn ang="0">
                  <a:pos x="T0" y="T1"/>
                </a:cxn>
                <a:cxn ang="0">
                  <a:pos x="T2" y="T3"/>
                </a:cxn>
                <a:cxn ang="0">
                  <a:pos x="T4" y="T5"/>
                </a:cxn>
                <a:cxn ang="0">
                  <a:pos x="T6" y="T7"/>
                </a:cxn>
                <a:cxn ang="0">
                  <a:pos x="T8" y="T9"/>
                </a:cxn>
                <a:cxn ang="0">
                  <a:pos x="T10" y="T11"/>
                </a:cxn>
                <a:cxn ang="0">
                  <a:pos x="T12" y="T13"/>
                </a:cxn>
              </a:cxnLst>
              <a:rect l="0" t="0" r="r" b="b"/>
              <a:pathLst>
                <a:path w="240" h="720">
                  <a:moveTo>
                    <a:pt x="0" y="240"/>
                  </a:moveTo>
                  <a:lnTo>
                    <a:pt x="0" y="240"/>
                  </a:lnTo>
                  <a:lnTo>
                    <a:pt x="240" y="0"/>
                  </a:lnTo>
                  <a:lnTo>
                    <a:pt x="240" y="720"/>
                  </a:lnTo>
                  <a:lnTo>
                    <a:pt x="0" y="480"/>
                  </a:lnTo>
                  <a:lnTo>
                    <a:pt x="0" y="240"/>
                  </a:lnTo>
                  <a:lnTo>
                    <a:pt x="0" y="24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a:extLst>
                <a:ext uri="{FF2B5EF4-FFF2-40B4-BE49-F238E27FC236}">
                  <a16:creationId xmlns:a16="http://schemas.microsoft.com/office/drawing/2014/main" id="{C6917799-59C2-4DE5-9C44-5C2171CF145C}"/>
                </a:ext>
              </a:extLst>
            </p:cNvPr>
            <p:cNvSpPr>
              <a:spLocks/>
            </p:cNvSpPr>
            <p:nvPr/>
          </p:nvSpPr>
          <p:spPr bwMode="auto">
            <a:xfrm>
              <a:off x="1353" y="2972"/>
              <a:ext cx="210" cy="1048"/>
            </a:xfrm>
            <a:custGeom>
              <a:avLst/>
              <a:gdLst>
                <a:gd name="T0" fmla="*/ 0 w 240"/>
                <a:gd name="T1" fmla="*/ 240 h 1200"/>
                <a:gd name="T2" fmla="*/ 0 w 240"/>
                <a:gd name="T3" fmla="*/ 240 h 1200"/>
                <a:gd name="T4" fmla="*/ 240 w 240"/>
                <a:gd name="T5" fmla="*/ 0 h 1200"/>
                <a:gd name="T6" fmla="*/ 240 w 240"/>
                <a:gd name="T7" fmla="*/ 1200 h 1200"/>
                <a:gd name="T8" fmla="*/ 0 w 240"/>
                <a:gd name="T9" fmla="*/ 960 h 1200"/>
                <a:gd name="T10" fmla="*/ 0 w 240"/>
                <a:gd name="T11" fmla="*/ 240 h 1200"/>
              </a:gdLst>
              <a:ahLst/>
              <a:cxnLst>
                <a:cxn ang="0">
                  <a:pos x="T0" y="T1"/>
                </a:cxn>
                <a:cxn ang="0">
                  <a:pos x="T2" y="T3"/>
                </a:cxn>
                <a:cxn ang="0">
                  <a:pos x="T4" y="T5"/>
                </a:cxn>
                <a:cxn ang="0">
                  <a:pos x="T6" y="T7"/>
                </a:cxn>
                <a:cxn ang="0">
                  <a:pos x="T8" y="T9"/>
                </a:cxn>
                <a:cxn ang="0">
                  <a:pos x="T10" y="T11"/>
                </a:cxn>
              </a:cxnLst>
              <a:rect l="0" t="0" r="r" b="b"/>
              <a:pathLst>
                <a:path w="240" h="1200">
                  <a:moveTo>
                    <a:pt x="0" y="240"/>
                  </a:moveTo>
                  <a:lnTo>
                    <a:pt x="0" y="240"/>
                  </a:lnTo>
                  <a:lnTo>
                    <a:pt x="240" y="0"/>
                  </a:lnTo>
                  <a:lnTo>
                    <a:pt x="240" y="1200"/>
                  </a:lnTo>
                  <a:lnTo>
                    <a:pt x="0" y="960"/>
                  </a:lnTo>
                  <a:lnTo>
                    <a:pt x="0" y="24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
              <a:extLst>
                <a:ext uri="{FF2B5EF4-FFF2-40B4-BE49-F238E27FC236}">
                  <a16:creationId xmlns:a16="http://schemas.microsoft.com/office/drawing/2014/main" id="{7A359615-4FAE-42BA-8EFD-27F61EA2808A}"/>
                </a:ext>
              </a:extLst>
            </p:cNvPr>
            <p:cNvSpPr>
              <a:spLocks/>
            </p:cNvSpPr>
            <p:nvPr/>
          </p:nvSpPr>
          <p:spPr bwMode="auto">
            <a:xfrm>
              <a:off x="1353" y="2972"/>
              <a:ext cx="210" cy="1048"/>
            </a:xfrm>
            <a:custGeom>
              <a:avLst/>
              <a:gdLst>
                <a:gd name="T0" fmla="*/ 0 w 240"/>
                <a:gd name="T1" fmla="*/ 240 h 1200"/>
                <a:gd name="T2" fmla="*/ 0 w 240"/>
                <a:gd name="T3" fmla="*/ 240 h 1200"/>
                <a:gd name="T4" fmla="*/ 240 w 240"/>
                <a:gd name="T5" fmla="*/ 0 h 1200"/>
                <a:gd name="T6" fmla="*/ 240 w 240"/>
                <a:gd name="T7" fmla="*/ 1200 h 1200"/>
                <a:gd name="T8" fmla="*/ 0 w 240"/>
                <a:gd name="T9" fmla="*/ 960 h 1200"/>
                <a:gd name="T10" fmla="*/ 0 w 240"/>
                <a:gd name="T11" fmla="*/ 240 h 1200"/>
                <a:gd name="T12" fmla="*/ 0 w 240"/>
                <a:gd name="T13" fmla="*/ 240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240"/>
                  </a:moveTo>
                  <a:lnTo>
                    <a:pt x="0" y="240"/>
                  </a:lnTo>
                  <a:lnTo>
                    <a:pt x="240" y="0"/>
                  </a:lnTo>
                  <a:lnTo>
                    <a:pt x="240" y="1200"/>
                  </a:lnTo>
                  <a:lnTo>
                    <a:pt x="0" y="960"/>
                  </a:lnTo>
                  <a:lnTo>
                    <a:pt x="0" y="240"/>
                  </a:lnTo>
                  <a:lnTo>
                    <a:pt x="0" y="24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a:extLst>
                <a:ext uri="{FF2B5EF4-FFF2-40B4-BE49-F238E27FC236}">
                  <a16:creationId xmlns:a16="http://schemas.microsoft.com/office/drawing/2014/main" id="{F998CC7B-2879-4C0A-88C9-592E6CD905A1}"/>
                </a:ext>
              </a:extLst>
            </p:cNvPr>
            <p:cNvSpPr>
              <a:spLocks/>
            </p:cNvSpPr>
            <p:nvPr/>
          </p:nvSpPr>
          <p:spPr bwMode="auto">
            <a:xfrm>
              <a:off x="713" y="3496"/>
              <a:ext cx="221" cy="0"/>
            </a:xfrm>
            <a:custGeom>
              <a:avLst/>
              <a:gdLst>
                <a:gd name="T0" fmla="*/ 0 w 253"/>
                <a:gd name="T1" fmla="*/ 0 w 253"/>
                <a:gd name="T2" fmla="*/ 253 w 253"/>
                <a:gd name="T3" fmla="*/ 0 w 253"/>
              </a:gdLst>
              <a:ahLst/>
              <a:cxnLst>
                <a:cxn ang="0">
                  <a:pos x="T0" y="0"/>
                </a:cxn>
                <a:cxn ang="0">
                  <a:pos x="T1" y="0"/>
                </a:cxn>
                <a:cxn ang="0">
                  <a:pos x="T2" y="0"/>
                </a:cxn>
                <a:cxn ang="0">
                  <a:pos x="T3" y="0"/>
                </a:cxn>
              </a:cxnLst>
              <a:rect l="0" t="0" r="r" b="b"/>
              <a:pathLst>
                <a:path w="253">
                  <a:moveTo>
                    <a:pt x="0" y="0"/>
                  </a:moveTo>
                  <a:lnTo>
                    <a:pt x="0" y="0"/>
                  </a:lnTo>
                  <a:lnTo>
                    <a:pt x="253" y="0"/>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7">
              <a:extLst>
                <a:ext uri="{FF2B5EF4-FFF2-40B4-BE49-F238E27FC236}">
                  <a16:creationId xmlns:a16="http://schemas.microsoft.com/office/drawing/2014/main" id="{3F8B370F-F208-48B4-8E2C-CDFFD972ECE6}"/>
                </a:ext>
              </a:extLst>
            </p:cNvPr>
            <p:cNvSpPr>
              <a:spLocks/>
            </p:cNvSpPr>
            <p:nvPr/>
          </p:nvSpPr>
          <p:spPr bwMode="auto">
            <a:xfrm>
              <a:off x="713" y="3496"/>
              <a:ext cx="151" cy="0"/>
            </a:xfrm>
            <a:custGeom>
              <a:avLst/>
              <a:gdLst>
                <a:gd name="T0" fmla="*/ 0 w 173"/>
                <a:gd name="T1" fmla="*/ 0 w 173"/>
                <a:gd name="T2" fmla="*/ 173 w 173"/>
              </a:gdLst>
              <a:ahLst/>
              <a:cxnLst>
                <a:cxn ang="0">
                  <a:pos x="T0" y="0"/>
                </a:cxn>
                <a:cxn ang="0">
                  <a:pos x="T1" y="0"/>
                </a:cxn>
                <a:cxn ang="0">
                  <a:pos x="T2" y="0"/>
                </a:cxn>
              </a:cxnLst>
              <a:rect l="0" t="0" r="r" b="b"/>
              <a:pathLst>
                <a:path w="173">
                  <a:moveTo>
                    <a:pt x="0" y="0"/>
                  </a:moveTo>
                  <a:lnTo>
                    <a:pt x="0" y="0"/>
                  </a:lnTo>
                  <a:lnTo>
                    <a:pt x="173" y="0"/>
                  </a:lnTo>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a:extLst>
                <a:ext uri="{FF2B5EF4-FFF2-40B4-BE49-F238E27FC236}">
                  <a16:creationId xmlns:a16="http://schemas.microsoft.com/office/drawing/2014/main" id="{B0A54DC6-5920-49D5-A41B-A1A950225B85}"/>
                </a:ext>
              </a:extLst>
            </p:cNvPr>
            <p:cNvSpPr>
              <a:spLocks/>
            </p:cNvSpPr>
            <p:nvPr/>
          </p:nvSpPr>
          <p:spPr bwMode="auto">
            <a:xfrm>
              <a:off x="835" y="3441"/>
              <a:ext cx="99" cy="111"/>
            </a:xfrm>
            <a:custGeom>
              <a:avLst/>
              <a:gdLst>
                <a:gd name="T0" fmla="*/ 114 w 114"/>
                <a:gd name="T1" fmla="*/ 63 h 127"/>
                <a:gd name="T2" fmla="*/ 114 w 114"/>
                <a:gd name="T3" fmla="*/ 63 h 127"/>
                <a:gd name="T4" fmla="*/ 0 w 114"/>
                <a:gd name="T5" fmla="*/ 127 h 127"/>
                <a:gd name="T6" fmla="*/ 23 w 114"/>
                <a:gd name="T7" fmla="*/ 63 h 127"/>
                <a:gd name="T8" fmla="*/ 0 w 114"/>
                <a:gd name="T9" fmla="*/ 0 h 127"/>
                <a:gd name="T10" fmla="*/ 114 w 114"/>
                <a:gd name="T11" fmla="*/ 63 h 127"/>
              </a:gdLst>
              <a:ahLst/>
              <a:cxnLst>
                <a:cxn ang="0">
                  <a:pos x="T0" y="T1"/>
                </a:cxn>
                <a:cxn ang="0">
                  <a:pos x="T2" y="T3"/>
                </a:cxn>
                <a:cxn ang="0">
                  <a:pos x="T4" y="T5"/>
                </a:cxn>
                <a:cxn ang="0">
                  <a:pos x="T6" y="T7"/>
                </a:cxn>
                <a:cxn ang="0">
                  <a:pos x="T8" y="T9"/>
                </a:cxn>
                <a:cxn ang="0">
                  <a:pos x="T10" y="T11"/>
                </a:cxn>
              </a:cxnLst>
              <a:rect l="0" t="0" r="r" b="b"/>
              <a:pathLst>
                <a:path w="114" h="127">
                  <a:moveTo>
                    <a:pt x="114" y="63"/>
                  </a:moveTo>
                  <a:lnTo>
                    <a:pt x="114" y="63"/>
                  </a:lnTo>
                  <a:cubicBezTo>
                    <a:pt x="77" y="77"/>
                    <a:pt x="30" y="101"/>
                    <a:pt x="0" y="127"/>
                  </a:cubicBezTo>
                  <a:lnTo>
                    <a:pt x="23" y="63"/>
                  </a:lnTo>
                  <a:lnTo>
                    <a:pt x="0" y="0"/>
                  </a:lnTo>
                  <a:cubicBezTo>
                    <a:pt x="30" y="25"/>
                    <a:pt x="77" y="49"/>
                    <a:pt x="114" y="6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9">
              <a:extLst>
                <a:ext uri="{FF2B5EF4-FFF2-40B4-BE49-F238E27FC236}">
                  <a16:creationId xmlns:a16="http://schemas.microsoft.com/office/drawing/2014/main" id="{50BF19E0-AE90-4D83-A23F-431CDBF2693D}"/>
                </a:ext>
              </a:extLst>
            </p:cNvPr>
            <p:cNvSpPr>
              <a:spLocks/>
            </p:cNvSpPr>
            <p:nvPr/>
          </p:nvSpPr>
          <p:spPr bwMode="auto">
            <a:xfrm>
              <a:off x="1222" y="3430"/>
              <a:ext cx="61" cy="112"/>
            </a:xfrm>
            <a:custGeom>
              <a:avLst/>
              <a:gdLst>
                <a:gd name="T0" fmla="*/ 0 w 70"/>
                <a:gd name="T1" fmla="*/ 129 h 129"/>
                <a:gd name="T2" fmla="*/ 0 w 70"/>
                <a:gd name="T3" fmla="*/ 129 h 129"/>
                <a:gd name="T4" fmla="*/ 0 w 70"/>
                <a:gd name="T5" fmla="*/ 3 h 129"/>
                <a:gd name="T6" fmla="*/ 23 w 70"/>
                <a:gd name="T7" fmla="*/ 3 h 129"/>
                <a:gd name="T8" fmla="*/ 23 w 70"/>
                <a:gd name="T9" fmla="*/ 26 h 129"/>
                <a:gd name="T10" fmla="*/ 40 w 70"/>
                <a:gd name="T11" fmla="*/ 7 h 129"/>
                <a:gd name="T12" fmla="*/ 63 w 70"/>
                <a:gd name="T13" fmla="*/ 0 h 129"/>
                <a:gd name="T14" fmla="*/ 70 w 70"/>
                <a:gd name="T15" fmla="*/ 0 h 129"/>
                <a:gd name="T16" fmla="*/ 70 w 70"/>
                <a:gd name="T17" fmla="*/ 22 h 129"/>
                <a:gd name="T18" fmla="*/ 60 w 70"/>
                <a:gd name="T19" fmla="*/ 20 h 129"/>
                <a:gd name="T20" fmla="*/ 40 w 70"/>
                <a:gd name="T21" fmla="*/ 26 h 129"/>
                <a:gd name="T22" fmla="*/ 23 w 70"/>
                <a:gd name="T23" fmla="*/ 46 h 129"/>
                <a:gd name="T24" fmla="*/ 23 w 70"/>
                <a:gd name="T25" fmla="*/ 129 h 129"/>
                <a:gd name="T26" fmla="*/ 0 w 70"/>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29">
                  <a:moveTo>
                    <a:pt x="0" y="129"/>
                  </a:moveTo>
                  <a:lnTo>
                    <a:pt x="0" y="129"/>
                  </a:lnTo>
                  <a:lnTo>
                    <a:pt x="0" y="3"/>
                  </a:lnTo>
                  <a:lnTo>
                    <a:pt x="23" y="3"/>
                  </a:lnTo>
                  <a:lnTo>
                    <a:pt x="23" y="26"/>
                  </a:lnTo>
                  <a:cubicBezTo>
                    <a:pt x="27" y="18"/>
                    <a:pt x="33" y="11"/>
                    <a:pt x="40" y="7"/>
                  </a:cubicBezTo>
                  <a:cubicBezTo>
                    <a:pt x="47" y="2"/>
                    <a:pt x="55" y="0"/>
                    <a:pt x="63" y="0"/>
                  </a:cubicBezTo>
                  <a:cubicBezTo>
                    <a:pt x="65" y="0"/>
                    <a:pt x="67" y="0"/>
                    <a:pt x="70" y="0"/>
                  </a:cubicBezTo>
                  <a:lnTo>
                    <a:pt x="70" y="22"/>
                  </a:lnTo>
                  <a:cubicBezTo>
                    <a:pt x="66" y="21"/>
                    <a:pt x="63" y="20"/>
                    <a:pt x="60" y="20"/>
                  </a:cubicBezTo>
                  <a:cubicBezTo>
                    <a:pt x="52" y="20"/>
                    <a:pt x="46" y="22"/>
                    <a:pt x="40" y="26"/>
                  </a:cubicBezTo>
                  <a:cubicBezTo>
                    <a:pt x="33" y="31"/>
                    <a:pt x="28" y="37"/>
                    <a:pt x="23" y="46"/>
                  </a:cubicBezTo>
                  <a:lnTo>
                    <a:pt x="23" y="129"/>
                  </a:lnTo>
                  <a:lnTo>
                    <a:pt x="0" y="12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0">
              <a:extLst>
                <a:ext uri="{FF2B5EF4-FFF2-40B4-BE49-F238E27FC236}">
                  <a16:creationId xmlns:a16="http://schemas.microsoft.com/office/drawing/2014/main" id="{46989A3A-9286-457D-BA58-03E9900C1504}"/>
                </a:ext>
              </a:extLst>
            </p:cNvPr>
            <p:cNvSpPr>
              <a:spLocks/>
            </p:cNvSpPr>
            <p:nvPr/>
          </p:nvSpPr>
          <p:spPr bwMode="auto">
            <a:xfrm>
              <a:off x="1415" y="3379"/>
              <a:ext cx="102" cy="204"/>
            </a:xfrm>
            <a:custGeom>
              <a:avLst/>
              <a:gdLst>
                <a:gd name="T0" fmla="*/ 0 w 117"/>
                <a:gd name="T1" fmla="*/ 234 h 234"/>
                <a:gd name="T2" fmla="*/ 0 w 117"/>
                <a:gd name="T3" fmla="*/ 234 h 234"/>
                <a:gd name="T4" fmla="*/ 31 w 117"/>
                <a:gd name="T5" fmla="*/ 78 h 234"/>
                <a:gd name="T6" fmla="*/ 10 w 117"/>
                <a:gd name="T7" fmla="*/ 78 h 234"/>
                <a:gd name="T8" fmla="*/ 14 w 117"/>
                <a:gd name="T9" fmla="*/ 61 h 234"/>
                <a:gd name="T10" fmla="*/ 34 w 117"/>
                <a:gd name="T11" fmla="*/ 61 h 234"/>
                <a:gd name="T12" fmla="*/ 35 w 117"/>
                <a:gd name="T13" fmla="*/ 55 h 234"/>
                <a:gd name="T14" fmla="*/ 61 w 117"/>
                <a:gd name="T15" fmla="*/ 12 h 234"/>
                <a:gd name="T16" fmla="*/ 76 w 117"/>
                <a:gd name="T17" fmla="*/ 3 h 234"/>
                <a:gd name="T18" fmla="*/ 95 w 117"/>
                <a:gd name="T19" fmla="*/ 0 h 234"/>
                <a:gd name="T20" fmla="*/ 117 w 117"/>
                <a:gd name="T21" fmla="*/ 4 h 234"/>
                <a:gd name="T22" fmla="*/ 114 w 117"/>
                <a:gd name="T23" fmla="*/ 22 h 234"/>
                <a:gd name="T24" fmla="*/ 93 w 117"/>
                <a:gd name="T25" fmla="*/ 17 h 234"/>
                <a:gd name="T26" fmla="*/ 71 w 117"/>
                <a:gd name="T27" fmla="*/ 27 h 234"/>
                <a:gd name="T28" fmla="*/ 58 w 117"/>
                <a:gd name="T29" fmla="*/ 58 h 234"/>
                <a:gd name="T30" fmla="*/ 57 w 117"/>
                <a:gd name="T31" fmla="*/ 61 h 234"/>
                <a:gd name="T32" fmla="*/ 92 w 117"/>
                <a:gd name="T33" fmla="*/ 61 h 234"/>
                <a:gd name="T34" fmla="*/ 88 w 117"/>
                <a:gd name="T35" fmla="*/ 78 h 234"/>
                <a:gd name="T36" fmla="*/ 54 w 117"/>
                <a:gd name="T37" fmla="*/ 78 h 234"/>
                <a:gd name="T38" fmla="*/ 23 w 117"/>
                <a:gd name="T39" fmla="*/ 234 h 234"/>
                <a:gd name="T40" fmla="*/ 0 w 117"/>
                <a:gd name="T4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234">
                  <a:moveTo>
                    <a:pt x="0" y="234"/>
                  </a:moveTo>
                  <a:lnTo>
                    <a:pt x="0" y="234"/>
                  </a:lnTo>
                  <a:lnTo>
                    <a:pt x="31" y="78"/>
                  </a:lnTo>
                  <a:lnTo>
                    <a:pt x="10" y="78"/>
                  </a:lnTo>
                  <a:lnTo>
                    <a:pt x="14" y="61"/>
                  </a:lnTo>
                  <a:lnTo>
                    <a:pt x="34" y="61"/>
                  </a:lnTo>
                  <a:lnTo>
                    <a:pt x="35" y="55"/>
                  </a:lnTo>
                  <a:cubicBezTo>
                    <a:pt x="39" y="38"/>
                    <a:pt x="47" y="23"/>
                    <a:pt x="61" y="12"/>
                  </a:cubicBezTo>
                  <a:cubicBezTo>
                    <a:pt x="66" y="8"/>
                    <a:pt x="71" y="5"/>
                    <a:pt x="76" y="3"/>
                  </a:cubicBezTo>
                  <a:cubicBezTo>
                    <a:pt x="82" y="1"/>
                    <a:pt x="88" y="0"/>
                    <a:pt x="95" y="0"/>
                  </a:cubicBezTo>
                  <a:cubicBezTo>
                    <a:pt x="102" y="0"/>
                    <a:pt x="109" y="1"/>
                    <a:pt x="117" y="4"/>
                  </a:cubicBezTo>
                  <a:lnTo>
                    <a:pt x="114" y="22"/>
                  </a:lnTo>
                  <a:cubicBezTo>
                    <a:pt x="107" y="19"/>
                    <a:pt x="100" y="17"/>
                    <a:pt x="93" y="17"/>
                  </a:cubicBezTo>
                  <a:cubicBezTo>
                    <a:pt x="84" y="17"/>
                    <a:pt x="77" y="21"/>
                    <a:pt x="71" y="27"/>
                  </a:cubicBezTo>
                  <a:cubicBezTo>
                    <a:pt x="65" y="34"/>
                    <a:pt x="60" y="44"/>
                    <a:pt x="58" y="58"/>
                  </a:cubicBezTo>
                  <a:lnTo>
                    <a:pt x="57" y="61"/>
                  </a:lnTo>
                  <a:lnTo>
                    <a:pt x="92" y="61"/>
                  </a:lnTo>
                  <a:lnTo>
                    <a:pt x="88" y="78"/>
                  </a:lnTo>
                  <a:lnTo>
                    <a:pt x="54" y="78"/>
                  </a:lnTo>
                  <a:lnTo>
                    <a:pt x="23" y="234"/>
                  </a:lnTo>
                  <a:lnTo>
                    <a:pt x="0" y="2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1">
              <a:extLst>
                <a:ext uri="{FF2B5EF4-FFF2-40B4-BE49-F238E27FC236}">
                  <a16:creationId xmlns:a16="http://schemas.microsoft.com/office/drawing/2014/main" id="{B5ACE8A1-6617-4AF6-A594-87837345C137}"/>
                </a:ext>
              </a:extLst>
            </p:cNvPr>
            <p:cNvSpPr>
              <a:spLocks/>
            </p:cNvSpPr>
            <p:nvPr/>
          </p:nvSpPr>
          <p:spPr bwMode="auto">
            <a:xfrm>
              <a:off x="984" y="3394"/>
              <a:ext cx="107" cy="161"/>
            </a:xfrm>
            <a:custGeom>
              <a:avLst/>
              <a:gdLst>
                <a:gd name="T0" fmla="*/ 0 w 123"/>
                <a:gd name="T1" fmla="*/ 184 h 184"/>
                <a:gd name="T2" fmla="*/ 0 w 123"/>
                <a:gd name="T3" fmla="*/ 184 h 184"/>
                <a:gd name="T4" fmla="*/ 37 w 123"/>
                <a:gd name="T5" fmla="*/ 0 h 184"/>
                <a:gd name="T6" fmla="*/ 60 w 123"/>
                <a:gd name="T7" fmla="*/ 0 h 184"/>
                <a:gd name="T8" fmla="*/ 38 w 123"/>
                <a:gd name="T9" fmla="*/ 109 h 184"/>
                <a:gd name="T10" fmla="*/ 68 w 123"/>
                <a:gd name="T11" fmla="*/ 70 h 184"/>
                <a:gd name="T12" fmla="*/ 102 w 123"/>
                <a:gd name="T13" fmla="*/ 54 h 184"/>
                <a:gd name="T14" fmla="*/ 117 w 123"/>
                <a:gd name="T15" fmla="*/ 60 h 184"/>
                <a:gd name="T16" fmla="*/ 123 w 123"/>
                <a:gd name="T17" fmla="*/ 78 h 184"/>
                <a:gd name="T18" fmla="*/ 122 w 123"/>
                <a:gd name="T19" fmla="*/ 93 h 184"/>
                <a:gd name="T20" fmla="*/ 104 w 123"/>
                <a:gd name="T21" fmla="*/ 184 h 184"/>
                <a:gd name="T22" fmla="*/ 81 w 123"/>
                <a:gd name="T23" fmla="*/ 184 h 184"/>
                <a:gd name="T24" fmla="*/ 99 w 123"/>
                <a:gd name="T25" fmla="*/ 92 h 184"/>
                <a:gd name="T26" fmla="*/ 100 w 123"/>
                <a:gd name="T27" fmla="*/ 86 h 184"/>
                <a:gd name="T28" fmla="*/ 97 w 123"/>
                <a:gd name="T29" fmla="*/ 80 h 184"/>
                <a:gd name="T30" fmla="*/ 92 w 123"/>
                <a:gd name="T31" fmla="*/ 77 h 184"/>
                <a:gd name="T32" fmla="*/ 69 w 123"/>
                <a:gd name="T33" fmla="*/ 92 h 184"/>
                <a:gd name="T34" fmla="*/ 32 w 123"/>
                <a:gd name="T35" fmla="*/ 139 h 184"/>
                <a:gd name="T36" fmla="*/ 23 w 123"/>
                <a:gd name="T37" fmla="*/ 184 h 184"/>
                <a:gd name="T38" fmla="*/ 0 w 123"/>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84">
                  <a:moveTo>
                    <a:pt x="0" y="184"/>
                  </a:moveTo>
                  <a:lnTo>
                    <a:pt x="0" y="184"/>
                  </a:lnTo>
                  <a:lnTo>
                    <a:pt x="37" y="0"/>
                  </a:lnTo>
                  <a:lnTo>
                    <a:pt x="60" y="0"/>
                  </a:lnTo>
                  <a:lnTo>
                    <a:pt x="38" y="109"/>
                  </a:lnTo>
                  <a:cubicBezTo>
                    <a:pt x="47" y="93"/>
                    <a:pt x="57" y="80"/>
                    <a:pt x="68" y="70"/>
                  </a:cubicBezTo>
                  <a:cubicBezTo>
                    <a:pt x="80" y="60"/>
                    <a:pt x="91" y="54"/>
                    <a:pt x="102" y="54"/>
                  </a:cubicBezTo>
                  <a:cubicBezTo>
                    <a:pt x="108" y="54"/>
                    <a:pt x="113" y="56"/>
                    <a:pt x="117" y="60"/>
                  </a:cubicBezTo>
                  <a:cubicBezTo>
                    <a:pt x="121" y="64"/>
                    <a:pt x="123" y="70"/>
                    <a:pt x="123" y="78"/>
                  </a:cubicBezTo>
                  <a:cubicBezTo>
                    <a:pt x="123" y="84"/>
                    <a:pt x="123" y="89"/>
                    <a:pt x="122" y="93"/>
                  </a:cubicBezTo>
                  <a:lnTo>
                    <a:pt x="104" y="184"/>
                  </a:lnTo>
                  <a:lnTo>
                    <a:pt x="81" y="184"/>
                  </a:lnTo>
                  <a:lnTo>
                    <a:pt x="99" y="92"/>
                  </a:lnTo>
                  <a:cubicBezTo>
                    <a:pt x="99" y="90"/>
                    <a:pt x="100" y="88"/>
                    <a:pt x="100" y="86"/>
                  </a:cubicBezTo>
                  <a:cubicBezTo>
                    <a:pt x="100" y="84"/>
                    <a:pt x="99" y="81"/>
                    <a:pt x="97" y="80"/>
                  </a:cubicBezTo>
                  <a:cubicBezTo>
                    <a:pt x="96" y="78"/>
                    <a:pt x="94" y="77"/>
                    <a:pt x="92" y="77"/>
                  </a:cubicBezTo>
                  <a:cubicBezTo>
                    <a:pt x="86" y="77"/>
                    <a:pt x="78" y="82"/>
                    <a:pt x="69" y="92"/>
                  </a:cubicBezTo>
                  <a:cubicBezTo>
                    <a:pt x="60" y="102"/>
                    <a:pt x="47" y="118"/>
                    <a:pt x="32" y="139"/>
                  </a:cubicBezTo>
                  <a:lnTo>
                    <a:pt x="23" y="184"/>
                  </a:lnTo>
                  <a:lnTo>
                    <a:pt x="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2">
              <a:extLst>
                <a:ext uri="{FF2B5EF4-FFF2-40B4-BE49-F238E27FC236}">
                  <a16:creationId xmlns:a16="http://schemas.microsoft.com/office/drawing/2014/main" id="{EB51D8CC-96E3-44C3-8923-DDD5AA82474C}"/>
                </a:ext>
              </a:extLst>
            </p:cNvPr>
            <p:cNvSpPr>
              <a:spLocks/>
            </p:cNvSpPr>
            <p:nvPr/>
          </p:nvSpPr>
          <p:spPr bwMode="auto">
            <a:xfrm>
              <a:off x="884" y="4008"/>
              <a:ext cx="734" cy="105"/>
            </a:xfrm>
            <a:custGeom>
              <a:avLst/>
              <a:gdLst>
                <a:gd name="T0" fmla="*/ 840 w 840"/>
                <a:gd name="T1" fmla="*/ 0 h 120"/>
                <a:gd name="T2" fmla="*/ 840 w 840"/>
                <a:gd name="T3" fmla="*/ 0 h 120"/>
                <a:gd name="T4" fmla="*/ 840 w 840"/>
                <a:gd name="T5" fmla="*/ 120 h 120"/>
                <a:gd name="T6" fmla="*/ 0 w 840"/>
                <a:gd name="T7" fmla="*/ 120 h 120"/>
                <a:gd name="T8" fmla="*/ 0 w 840"/>
                <a:gd name="T9" fmla="*/ 0 h 120"/>
              </a:gdLst>
              <a:ahLst/>
              <a:cxnLst>
                <a:cxn ang="0">
                  <a:pos x="T0" y="T1"/>
                </a:cxn>
                <a:cxn ang="0">
                  <a:pos x="T2" y="T3"/>
                </a:cxn>
                <a:cxn ang="0">
                  <a:pos x="T4" y="T5"/>
                </a:cxn>
                <a:cxn ang="0">
                  <a:pos x="T6" y="T7"/>
                </a:cxn>
                <a:cxn ang="0">
                  <a:pos x="T8" y="T9"/>
                </a:cxn>
              </a:cxnLst>
              <a:rect l="0" t="0" r="r" b="b"/>
              <a:pathLst>
                <a:path w="840" h="120">
                  <a:moveTo>
                    <a:pt x="840" y="0"/>
                  </a:moveTo>
                  <a:lnTo>
                    <a:pt x="840" y="0"/>
                  </a:lnTo>
                  <a:lnTo>
                    <a:pt x="840" y="120"/>
                  </a:lnTo>
                  <a:lnTo>
                    <a:pt x="0" y="120"/>
                  </a:lnTo>
                  <a:lnTo>
                    <a:pt x="0" y="0"/>
                  </a:lnTo>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a:extLst>
                <a:ext uri="{FF2B5EF4-FFF2-40B4-BE49-F238E27FC236}">
                  <a16:creationId xmlns:a16="http://schemas.microsoft.com/office/drawing/2014/main" id="{F3631636-1259-464A-A783-6A584C2CB885}"/>
                </a:ext>
              </a:extLst>
            </p:cNvPr>
            <p:cNvSpPr>
              <a:spLocks noEditPoints="1"/>
            </p:cNvSpPr>
            <p:nvPr/>
          </p:nvSpPr>
          <p:spPr bwMode="auto">
            <a:xfrm>
              <a:off x="893" y="4196"/>
              <a:ext cx="78" cy="121"/>
            </a:xfrm>
            <a:custGeom>
              <a:avLst/>
              <a:gdLst>
                <a:gd name="T0" fmla="*/ 8 w 89"/>
                <a:gd name="T1" fmla="*/ 134 h 139"/>
                <a:gd name="T2" fmla="*/ 8 w 89"/>
                <a:gd name="T3" fmla="*/ 134 h 139"/>
                <a:gd name="T4" fmla="*/ 10 w 89"/>
                <a:gd name="T5" fmla="*/ 118 h 139"/>
                <a:gd name="T6" fmla="*/ 41 w 89"/>
                <a:gd name="T7" fmla="*/ 126 h 139"/>
                <a:gd name="T8" fmla="*/ 65 w 89"/>
                <a:gd name="T9" fmla="*/ 117 h 139"/>
                <a:gd name="T10" fmla="*/ 71 w 89"/>
                <a:gd name="T11" fmla="*/ 94 h 139"/>
                <a:gd name="T12" fmla="*/ 71 w 89"/>
                <a:gd name="T13" fmla="*/ 78 h 139"/>
                <a:gd name="T14" fmla="*/ 59 w 89"/>
                <a:gd name="T15" fmla="*/ 93 h 139"/>
                <a:gd name="T16" fmla="*/ 39 w 89"/>
                <a:gd name="T17" fmla="*/ 99 h 139"/>
                <a:gd name="T18" fmla="*/ 9 w 89"/>
                <a:gd name="T19" fmla="*/ 84 h 139"/>
                <a:gd name="T20" fmla="*/ 0 w 89"/>
                <a:gd name="T21" fmla="*/ 51 h 139"/>
                <a:gd name="T22" fmla="*/ 6 w 89"/>
                <a:gd name="T23" fmla="*/ 25 h 139"/>
                <a:gd name="T24" fmla="*/ 21 w 89"/>
                <a:gd name="T25" fmla="*/ 7 h 139"/>
                <a:gd name="T26" fmla="*/ 43 w 89"/>
                <a:gd name="T27" fmla="*/ 0 h 139"/>
                <a:gd name="T28" fmla="*/ 53 w 89"/>
                <a:gd name="T29" fmla="*/ 2 h 139"/>
                <a:gd name="T30" fmla="*/ 62 w 89"/>
                <a:gd name="T31" fmla="*/ 5 h 139"/>
                <a:gd name="T32" fmla="*/ 71 w 89"/>
                <a:gd name="T33" fmla="*/ 14 h 139"/>
                <a:gd name="T34" fmla="*/ 71 w 89"/>
                <a:gd name="T35" fmla="*/ 3 h 139"/>
                <a:gd name="T36" fmla="*/ 89 w 89"/>
                <a:gd name="T37" fmla="*/ 3 h 139"/>
                <a:gd name="T38" fmla="*/ 89 w 89"/>
                <a:gd name="T39" fmla="*/ 74 h 139"/>
                <a:gd name="T40" fmla="*/ 84 w 89"/>
                <a:gd name="T41" fmla="*/ 117 h 139"/>
                <a:gd name="T42" fmla="*/ 68 w 89"/>
                <a:gd name="T43" fmla="*/ 134 h 139"/>
                <a:gd name="T44" fmla="*/ 41 w 89"/>
                <a:gd name="T45" fmla="*/ 139 h 139"/>
                <a:gd name="T46" fmla="*/ 30 w 89"/>
                <a:gd name="T47" fmla="*/ 139 h 139"/>
                <a:gd name="T48" fmla="*/ 20 w 89"/>
                <a:gd name="T49" fmla="*/ 137 h 139"/>
                <a:gd name="T50" fmla="*/ 8 w 89"/>
                <a:gd name="T51" fmla="*/ 134 h 139"/>
                <a:gd name="T52" fmla="*/ 8 w 89"/>
                <a:gd name="T53" fmla="*/ 134 h 139"/>
                <a:gd name="T54" fmla="*/ 71 w 89"/>
                <a:gd name="T55" fmla="*/ 67 h 139"/>
                <a:gd name="T56" fmla="*/ 71 w 89"/>
                <a:gd name="T57" fmla="*/ 67 h 139"/>
                <a:gd name="T58" fmla="*/ 71 w 89"/>
                <a:gd name="T59" fmla="*/ 26 h 139"/>
                <a:gd name="T60" fmla="*/ 59 w 89"/>
                <a:gd name="T61" fmla="*/ 17 h 139"/>
                <a:gd name="T62" fmla="*/ 46 w 89"/>
                <a:gd name="T63" fmla="*/ 14 h 139"/>
                <a:gd name="T64" fmla="*/ 26 w 89"/>
                <a:gd name="T65" fmla="*/ 23 h 139"/>
                <a:gd name="T66" fmla="*/ 19 w 89"/>
                <a:gd name="T67" fmla="*/ 51 h 139"/>
                <a:gd name="T68" fmla="*/ 25 w 89"/>
                <a:gd name="T69" fmla="*/ 74 h 139"/>
                <a:gd name="T70" fmla="*/ 42 w 89"/>
                <a:gd name="T71" fmla="*/ 83 h 139"/>
                <a:gd name="T72" fmla="*/ 57 w 89"/>
                <a:gd name="T73" fmla="*/ 79 h 139"/>
                <a:gd name="T74" fmla="*/ 71 w 89"/>
                <a:gd name="T75" fmla="*/ 67 h 139"/>
                <a:gd name="T76" fmla="*/ 71 w 89"/>
                <a:gd name="T77" fmla="*/ 6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139">
                  <a:moveTo>
                    <a:pt x="8" y="134"/>
                  </a:moveTo>
                  <a:lnTo>
                    <a:pt x="8" y="134"/>
                  </a:lnTo>
                  <a:lnTo>
                    <a:pt x="10" y="118"/>
                  </a:lnTo>
                  <a:cubicBezTo>
                    <a:pt x="21" y="123"/>
                    <a:pt x="31" y="126"/>
                    <a:pt x="41" y="126"/>
                  </a:cubicBezTo>
                  <a:cubicBezTo>
                    <a:pt x="52" y="126"/>
                    <a:pt x="60" y="123"/>
                    <a:pt x="65" y="117"/>
                  </a:cubicBezTo>
                  <a:cubicBezTo>
                    <a:pt x="69" y="111"/>
                    <a:pt x="71" y="104"/>
                    <a:pt x="71" y="94"/>
                  </a:cubicBezTo>
                  <a:lnTo>
                    <a:pt x="71" y="78"/>
                  </a:lnTo>
                  <a:cubicBezTo>
                    <a:pt x="69" y="84"/>
                    <a:pt x="65" y="88"/>
                    <a:pt x="59" y="93"/>
                  </a:cubicBezTo>
                  <a:cubicBezTo>
                    <a:pt x="54" y="97"/>
                    <a:pt x="47" y="99"/>
                    <a:pt x="39" y="99"/>
                  </a:cubicBezTo>
                  <a:cubicBezTo>
                    <a:pt x="25" y="99"/>
                    <a:pt x="16" y="94"/>
                    <a:pt x="9" y="84"/>
                  </a:cubicBezTo>
                  <a:cubicBezTo>
                    <a:pt x="3" y="75"/>
                    <a:pt x="0" y="64"/>
                    <a:pt x="0" y="51"/>
                  </a:cubicBezTo>
                  <a:cubicBezTo>
                    <a:pt x="0" y="42"/>
                    <a:pt x="2" y="33"/>
                    <a:pt x="6" y="25"/>
                  </a:cubicBezTo>
                  <a:cubicBezTo>
                    <a:pt x="9" y="17"/>
                    <a:pt x="14" y="11"/>
                    <a:pt x="21" y="7"/>
                  </a:cubicBezTo>
                  <a:cubicBezTo>
                    <a:pt x="27" y="2"/>
                    <a:pt x="35" y="0"/>
                    <a:pt x="43" y="0"/>
                  </a:cubicBezTo>
                  <a:cubicBezTo>
                    <a:pt x="46" y="0"/>
                    <a:pt x="50" y="1"/>
                    <a:pt x="53" y="2"/>
                  </a:cubicBezTo>
                  <a:cubicBezTo>
                    <a:pt x="56" y="2"/>
                    <a:pt x="59" y="4"/>
                    <a:pt x="62" y="5"/>
                  </a:cubicBezTo>
                  <a:cubicBezTo>
                    <a:pt x="65" y="7"/>
                    <a:pt x="68" y="10"/>
                    <a:pt x="71" y="14"/>
                  </a:cubicBezTo>
                  <a:lnTo>
                    <a:pt x="71" y="3"/>
                  </a:lnTo>
                  <a:lnTo>
                    <a:pt x="89" y="3"/>
                  </a:lnTo>
                  <a:lnTo>
                    <a:pt x="89" y="74"/>
                  </a:lnTo>
                  <a:cubicBezTo>
                    <a:pt x="89" y="95"/>
                    <a:pt x="87" y="109"/>
                    <a:pt x="84" y="117"/>
                  </a:cubicBezTo>
                  <a:cubicBezTo>
                    <a:pt x="81" y="125"/>
                    <a:pt x="75" y="130"/>
                    <a:pt x="68" y="134"/>
                  </a:cubicBezTo>
                  <a:cubicBezTo>
                    <a:pt x="60" y="137"/>
                    <a:pt x="51" y="139"/>
                    <a:pt x="41" y="139"/>
                  </a:cubicBezTo>
                  <a:cubicBezTo>
                    <a:pt x="38" y="139"/>
                    <a:pt x="34" y="139"/>
                    <a:pt x="30" y="139"/>
                  </a:cubicBezTo>
                  <a:cubicBezTo>
                    <a:pt x="27" y="138"/>
                    <a:pt x="23" y="138"/>
                    <a:pt x="20" y="137"/>
                  </a:cubicBezTo>
                  <a:cubicBezTo>
                    <a:pt x="17" y="137"/>
                    <a:pt x="13" y="136"/>
                    <a:pt x="8" y="134"/>
                  </a:cubicBezTo>
                  <a:lnTo>
                    <a:pt x="8" y="134"/>
                  </a:lnTo>
                  <a:close/>
                  <a:moveTo>
                    <a:pt x="71" y="67"/>
                  </a:moveTo>
                  <a:lnTo>
                    <a:pt x="71" y="67"/>
                  </a:lnTo>
                  <a:lnTo>
                    <a:pt x="71" y="26"/>
                  </a:lnTo>
                  <a:cubicBezTo>
                    <a:pt x="67" y="22"/>
                    <a:pt x="63" y="19"/>
                    <a:pt x="59" y="17"/>
                  </a:cubicBezTo>
                  <a:cubicBezTo>
                    <a:pt x="55" y="15"/>
                    <a:pt x="50" y="14"/>
                    <a:pt x="46" y="14"/>
                  </a:cubicBezTo>
                  <a:cubicBezTo>
                    <a:pt x="38" y="14"/>
                    <a:pt x="31" y="17"/>
                    <a:pt x="26" y="23"/>
                  </a:cubicBezTo>
                  <a:cubicBezTo>
                    <a:pt x="22" y="30"/>
                    <a:pt x="19" y="39"/>
                    <a:pt x="19" y="51"/>
                  </a:cubicBezTo>
                  <a:cubicBezTo>
                    <a:pt x="19" y="61"/>
                    <a:pt x="21" y="68"/>
                    <a:pt x="25" y="74"/>
                  </a:cubicBezTo>
                  <a:cubicBezTo>
                    <a:pt x="28" y="80"/>
                    <a:pt x="34" y="83"/>
                    <a:pt x="42" y="83"/>
                  </a:cubicBezTo>
                  <a:cubicBezTo>
                    <a:pt x="47" y="83"/>
                    <a:pt x="52" y="82"/>
                    <a:pt x="57" y="79"/>
                  </a:cubicBezTo>
                  <a:cubicBezTo>
                    <a:pt x="62" y="76"/>
                    <a:pt x="67" y="72"/>
                    <a:pt x="71" y="67"/>
                  </a:cubicBezTo>
                  <a:lnTo>
                    <a:pt x="71" y="6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4">
              <a:extLst>
                <a:ext uri="{FF2B5EF4-FFF2-40B4-BE49-F238E27FC236}">
                  <a16:creationId xmlns:a16="http://schemas.microsoft.com/office/drawing/2014/main" id="{E36911CC-C2F1-4806-9268-B419B8A308B7}"/>
                </a:ext>
              </a:extLst>
            </p:cNvPr>
            <p:cNvSpPr>
              <a:spLocks noEditPoints="1"/>
            </p:cNvSpPr>
            <p:nvPr/>
          </p:nvSpPr>
          <p:spPr bwMode="auto">
            <a:xfrm>
              <a:off x="994" y="4196"/>
              <a:ext cx="71" cy="90"/>
            </a:xfrm>
            <a:custGeom>
              <a:avLst/>
              <a:gdLst>
                <a:gd name="T0" fmla="*/ 81 w 81"/>
                <a:gd name="T1" fmla="*/ 98 h 103"/>
                <a:gd name="T2" fmla="*/ 81 w 81"/>
                <a:gd name="T3" fmla="*/ 98 h 103"/>
                <a:gd name="T4" fmla="*/ 50 w 81"/>
                <a:gd name="T5" fmla="*/ 103 h 103"/>
                <a:gd name="T6" fmla="*/ 14 w 81"/>
                <a:gd name="T7" fmla="*/ 88 h 103"/>
                <a:gd name="T8" fmla="*/ 0 w 81"/>
                <a:gd name="T9" fmla="*/ 51 h 103"/>
                <a:gd name="T10" fmla="*/ 6 w 81"/>
                <a:gd name="T11" fmla="*/ 25 h 103"/>
                <a:gd name="T12" fmla="*/ 21 w 81"/>
                <a:gd name="T13" fmla="*/ 6 h 103"/>
                <a:gd name="T14" fmla="*/ 44 w 81"/>
                <a:gd name="T15" fmla="*/ 0 h 103"/>
                <a:gd name="T16" fmla="*/ 71 w 81"/>
                <a:gd name="T17" fmla="*/ 13 h 103"/>
                <a:gd name="T18" fmla="*/ 81 w 81"/>
                <a:gd name="T19" fmla="*/ 49 h 103"/>
                <a:gd name="T20" fmla="*/ 81 w 81"/>
                <a:gd name="T21" fmla="*/ 55 h 103"/>
                <a:gd name="T22" fmla="*/ 19 w 81"/>
                <a:gd name="T23" fmla="*/ 55 h 103"/>
                <a:gd name="T24" fmla="*/ 24 w 81"/>
                <a:gd name="T25" fmla="*/ 75 h 103"/>
                <a:gd name="T26" fmla="*/ 35 w 81"/>
                <a:gd name="T27" fmla="*/ 86 h 103"/>
                <a:gd name="T28" fmla="*/ 53 w 81"/>
                <a:gd name="T29" fmla="*/ 90 h 103"/>
                <a:gd name="T30" fmla="*/ 64 w 81"/>
                <a:gd name="T31" fmla="*/ 89 h 103"/>
                <a:gd name="T32" fmla="*/ 81 w 81"/>
                <a:gd name="T33" fmla="*/ 84 h 103"/>
                <a:gd name="T34" fmla="*/ 81 w 81"/>
                <a:gd name="T35" fmla="*/ 98 h 103"/>
                <a:gd name="T36" fmla="*/ 20 w 81"/>
                <a:gd name="T37" fmla="*/ 41 h 103"/>
                <a:gd name="T38" fmla="*/ 20 w 81"/>
                <a:gd name="T39" fmla="*/ 41 h 103"/>
                <a:gd name="T40" fmla="*/ 63 w 81"/>
                <a:gd name="T41" fmla="*/ 41 h 103"/>
                <a:gd name="T42" fmla="*/ 57 w 81"/>
                <a:gd name="T43" fmla="*/ 20 h 103"/>
                <a:gd name="T44" fmla="*/ 42 w 81"/>
                <a:gd name="T45" fmla="*/ 14 h 103"/>
                <a:gd name="T46" fmla="*/ 26 w 81"/>
                <a:gd name="T47" fmla="*/ 21 h 103"/>
                <a:gd name="T48" fmla="*/ 20 w 81"/>
                <a:gd name="T49" fmla="*/ 41 h 103"/>
                <a:gd name="T50" fmla="*/ 20 w 81"/>
                <a:gd name="T51" fmla="*/ 4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103">
                  <a:moveTo>
                    <a:pt x="81" y="98"/>
                  </a:moveTo>
                  <a:lnTo>
                    <a:pt x="81" y="98"/>
                  </a:lnTo>
                  <a:cubicBezTo>
                    <a:pt x="69" y="102"/>
                    <a:pt x="58" y="103"/>
                    <a:pt x="50" y="103"/>
                  </a:cubicBezTo>
                  <a:cubicBezTo>
                    <a:pt x="34" y="103"/>
                    <a:pt x="22" y="98"/>
                    <a:pt x="14" y="88"/>
                  </a:cubicBezTo>
                  <a:cubicBezTo>
                    <a:pt x="5" y="78"/>
                    <a:pt x="0" y="65"/>
                    <a:pt x="0" y="51"/>
                  </a:cubicBezTo>
                  <a:cubicBezTo>
                    <a:pt x="0" y="42"/>
                    <a:pt x="2" y="33"/>
                    <a:pt x="6" y="25"/>
                  </a:cubicBezTo>
                  <a:cubicBezTo>
                    <a:pt x="10" y="17"/>
                    <a:pt x="15" y="10"/>
                    <a:pt x="21" y="6"/>
                  </a:cubicBezTo>
                  <a:cubicBezTo>
                    <a:pt x="28" y="2"/>
                    <a:pt x="35" y="0"/>
                    <a:pt x="44" y="0"/>
                  </a:cubicBezTo>
                  <a:cubicBezTo>
                    <a:pt x="55" y="0"/>
                    <a:pt x="64" y="4"/>
                    <a:pt x="71" y="13"/>
                  </a:cubicBezTo>
                  <a:cubicBezTo>
                    <a:pt x="78" y="21"/>
                    <a:pt x="81" y="33"/>
                    <a:pt x="81" y="49"/>
                  </a:cubicBezTo>
                  <a:lnTo>
                    <a:pt x="81" y="55"/>
                  </a:lnTo>
                  <a:lnTo>
                    <a:pt x="19" y="55"/>
                  </a:lnTo>
                  <a:cubicBezTo>
                    <a:pt x="20" y="63"/>
                    <a:pt x="22" y="70"/>
                    <a:pt x="24" y="75"/>
                  </a:cubicBezTo>
                  <a:cubicBezTo>
                    <a:pt x="27" y="80"/>
                    <a:pt x="31" y="83"/>
                    <a:pt x="35" y="86"/>
                  </a:cubicBezTo>
                  <a:cubicBezTo>
                    <a:pt x="40" y="88"/>
                    <a:pt x="46" y="90"/>
                    <a:pt x="53" y="90"/>
                  </a:cubicBezTo>
                  <a:cubicBezTo>
                    <a:pt x="57" y="90"/>
                    <a:pt x="60" y="89"/>
                    <a:pt x="64" y="89"/>
                  </a:cubicBezTo>
                  <a:cubicBezTo>
                    <a:pt x="68" y="88"/>
                    <a:pt x="73" y="87"/>
                    <a:pt x="81" y="84"/>
                  </a:cubicBezTo>
                  <a:lnTo>
                    <a:pt x="81" y="98"/>
                  </a:lnTo>
                  <a:close/>
                  <a:moveTo>
                    <a:pt x="20" y="41"/>
                  </a:moveTo>
                  <a:lnTo>
                    <a:pt x="20" y="41"/>
                  </a:lnTo>
                  <a:lnTo>
                    <a:pt x="63" y="41"/>
                  </a:lnTo>
                  <a:cubicBezTo>
                    <a:pt x="63" y="31"/>
                    <a:pt x="61" y="24"/>
                    <a:pt x="57" y="20"/>
                  </a:cubicBezTo>
                  <a:cubicBezTo>
                    <a:pt x="53" y="16"/>
                    <a:pt x="48" y="14"/>
                    <a:pt x="42" y="14"/>
                  </a:cubicBezTo>
                  <a:cubicBezTo>
                    <a:pt x="36" y="14"/>
                    <a:pt x="30" y="16"/>
                    <a:pt x="26" y="21"/>
                  </a:cubicBezTo>
                  <a:cubicBezTo>
                    <a:pt x="23" y="25"/>
                    <a:pt x="20" y="32"/>
                    <a:pt x="20" y="41"/>
                  </a:cubicBezTo>
                  <a:lnTo>
                    <a:pt x="20" y="4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5">
              <a:extLst>
                <a:ext uri="{FF2B5EF4-FFF2-40B4-BE49-F238E27FC236}">
                  <a16:creationId xmlns:a16="http://schemas.microsoft.com/office/drawing/2014/main" id="{24FDC06C-D47E-46C1-87E1-A4257EAAAAB5}"/>
                </a:ext>
              </a:extLst>
            </p:cNvPr>
            <p:cNvSpPr>
              <a:spLocks/>
            </p:cNvSpPr>
            <p:nvPr/>
          </p:nvSpPr>
          <p:spPr bwMode="auto">
            <a:xfrm>
              <a:off x="1092" y="4196"/>
              <a:ext cx="71" cy="88"/>
            </a:xfrm>
            <a:custGeom>
              <a:avLst/>
              <a:gdLst>
                <a:gd name="T0" fmla="*/ 0 w 81"/>
                <a:gd name="T1" fmla="*/ 101 h 101"/>
                <a:gd name="T2" fmla="*/ 0 w 81"/>
                <a:gd name="T3" fmla="*/ 101 h 101"/>
                <a:gd name="T4" fmla="*/ 0 w 81"/>
                <a:gd name="T5" fmla="*/ 3 h 101"/>
                <a:gd name="T6" fmla="*/ 18 w 81"/>
                <a:gd name="T7" fmla="*/ 3 h 101"/>
                <a:gd name="T8" fmla="*/ 18 w 81"/>
                <a:gd name="T9" fmla="*/ 21 h 101"/>
                <a:gd name="T10" fmla="*/ 34 w 81"/>
                <a:gd name="T11" fmla="*/ 6 h 101"/>
                <a:gd name="T12" fmla="*/ 53 w 81"/>
                <a:gd name="T13" fmla="*/ 0 h 101"/>
                <a:gd name="T14" fmla="*/ 73 w 81"/>
                <a:gd name="T15" fmla="*/ 8 h 101"/>
                <a:gd name="T16" fmla="*/ 81 w 81"/>
                <a:gd name="T17" fmla="*/ 30 h 101"/>
                <a:gd name="T18" fmla="*/ 81 w 81"/>
                <a:gd name="T19" fmla="*/ 101 h 101"/>
                <a:gd name="T20" fmla="*/ 63 w 81"/>
                <a:gd name="T21" fmla="*/ 101 h 101"/>
                <a:gd name="T22" fmla="*/ 63 w 81"/>
                <a:gd name="T23" fmla="*/ 36 h 101"/>
                <a:gd name="T24" fmla="*/ 61 w 81"/>
                <a:gd name="T25" fmla="*/ 23 h 101"/>
                <a:gd name="T26" fmla="*/ 56 w 81"/>
                <a:gd name="T27" fmla="*/ 18 h 101"/>
                <a:gd name="T28" fmla="*/ 49 w 81"/>
                <a:gd name="T29" fmla="*/ 16 h 101"/>
                <a:gd name="T30" fmla="*/ 35 w 81"/>
                <a:gd name="T31" fmla="*/ 20 h 101"/>
                <a:gd name="T32" fmla="*/ 18 w 81"/>
                <a:gd name="T33" fmla="*/ 37 h 101"/>
                <a:gd name="T34" fmla="*/ 18 w 81"/>
                <a:gd name="T35" fmla="*/ 101 h 101"/>
                <a:gd name="T36" fmla="*/ 0 w 81"/>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101">
                  <a:moveTo>
                    <a:pt x="0" y="101"/>
                  </a:moveTo>
                  <a:lnTo>
                    <a:pt x="0" y="101"/>
                  </a:lnTo>
                  <a:lnTo>
                    <a:pt x="0" y="3"/>
                  </a:lnTo>
                  <a:lnTo>
                    <a:pt x="18" y="3"/>
                  </a:lnTo>
                  <a:lnTo>
                    <a:pt x="18" y="21"/>
                  </a:lnTo>
                  <a:cubicBezTo>
                    <a:pt x="23" y="14"/>
                    <a:pt x="28" y="9"/>
                    <a:pt x="34" y="6"/>
                  </a:cubicBezTo>
                  <a:cubicBezTo>
                    <a:pt x="40" y="2"/>
                    <a:pt x="46" y="0"/>
                    <a:pt x="53" y="0"/>
                  </a:cubicBezTo>
                  <a:cubicBezTo>
                    <a:pt x="61" y="0"/>
                    <a:pt x="68" y="3"/>
                    <a:pt x="73" y="8"/>
                  </a:cubicBezTo>
                  <a:cubicBezTo>
                    <a:pt x="78" y="14"/>
                    <a:pt x="81" y="21"/>
                    <a:pt x="81" y="30"/>
                  </a:cubicBezTo>
                  <a:lnTo>
                    <a:pt x="81" y="101"/>
                  </a:lnTo>
                  <a:lnTo>
                    <a:pt x="63" y="101"/>
                  </a:lnTo>
                  <a:lnTo>
                    <a:pt x="63" y="36"/>
                  </a:lnTo>
                  <a:cubicBezTo>
                    <a:pt x="63" y="29"/>
                    <a:pt x="62" y="25"/>
                    <a:pt x="61" y="23"/>
                  </a:cubicBezTo>
                  <a:cubicBezTo>
                    <a:pt x="60" y="20"/>
                    <a:pt x="58" y="19"/>
                    <a:pt x="56" y="18"/>
                  </a:cubicBezTo>
                  <a:cubicBezTo>
                    <a:pt x="54" y="16"/>
                    <a:pt x="52" y="16"/>
                    <a:pt x="49" y="16"/>
                  </a:cubicBezTo>
                  <a:cubicBezTo>
                    <a:pt x="45" y="16"/>
                    <a:pt x="40" y="17"/>
                    <a:pt x="35" y="20"/>
                  </a:cubicBezTo>
                  <a:cubicBezTo>
                    <a:pt x="30" y="23"/>
                    <a:pt x="24" y="28"/>
                    <a:pt x="18" y="37"/>
                  </a:cubicBezTo>
                  <a:lnTo>
                    <a:pt x="18" y="101"/>
                  </a:lnTo>
                  <a:lnTo>
                    <a:pt x="0" y="10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6">
              <a:extLst>
                <a:ext uri="{FF2B5EF4-FFF2-40B4-BE49-F238E27FC236}">
                  <a16:creationId xmlns:a16="http://schemas.microsoft.com/office/drawing/2014/main" id="{8E1F7CC6-AE01-486F-914E-F9DDB1C905A7}"/>
                </a:ext>
              </a:extLst>
            </p:cNvPr>
            <p:cNvSpPr>
              <a:spLocks noEditPoints="1"/>
            </p:cNvSpPr>
            <p:nvPr/>
          </p:nvSpPr>
          <p:spPr bwMode="auto">
            <a:xfrm>
              <a:off x="1186" y="4196"/>
              <a:ext cx="71" cy="90"/>
            </a:xfrm>
            <a:custGeom>
              <a:avLst/>
              <a:gdLst>
                <a:gd name="T0" fmla="*/ 80 w 81"/>
                <a:gd name="T1" fmla="*/ 98 h 103"/>
                <a:gd name="T2" fmla="*/ 80 w 81"/>
                <a:gd name="T3" fmla="*/ 98 h 103"/>
                <a:gd name="T4" fmla="*/ 49 w 81"/>
                <a:gd name="T5" fmla="*/ 103 h 103"/>
                <a:gd name="T6" fmla="*/ 13 w 81"/>
                <a:gd name="T7" fmla="*/ 88 h 103"/>
                <a:gd name="T8" fmla="*/ 0 w 81"/>
                <a:gd name="T9" fmla="*/ 51 h 103"/>
                <a:gd name="T10" fmla="*/ 6 w 81"/>
                <a:gd name="T11" fmla="*/ 25 h 103"/>
                <a:gd name="T12" fmla="*/ 21 w 81"/>
                <a:gd name="T13" fmla="*/ 6 h 103"/>
                <a:gd name="T14" fmla="*/ 43 w 81"/>
                <a:gd name="T15" fmla="*/ 0 h 103"/>
                <a:gd name="T16" fmla="*/ 70 w 81"/>
                <a:gd name="T17" fmla="*/ 13 h 103"/>
                <a:gd name="T18" fmla="*/ 81 w 81"/>
                <a:gd name="T19" fmla="*/ 49 h 103"/>
                <a:gd name="T20" fmla="*/ 81 w 81"/>
                <a:gd name="T21" fmla="*/ 55 h 103"/>
                <a:gd name="T22" fmla="*/ 18 w 81"/>
                <a:gd name="T23" fmla="*/ 55 h 103"/>
                <a:gd name="T24" fmla="*/ 24 w 81"/>
                <a:gd name="T25" fmla="*/ 75 h 103"/>
                <a:gd name="T26" fmla="*/ 35 w 81"/>
                <a:gd name="T27" fmla="*/ 86 h 103"/>
                <a:gd name="T28" fmla="*/ 53 w 81"/>
                <a:gd name="T29" fmla="*/ 90 h 103"/>
                <a:gd name="T30" fmla="*/ 64 w 81"/>
                <a:gd name="T31" fmla="*/ 89 h 103"/>
                <a:gd name="T32" fmla="*/ 80 w 81"/>
                <a:gd name="T33" fmla="*/ 84 h 103"/>
                <a:gd name="T34" fmla="*/ 80 w 81"/>
                <a:gd name="T35" fmla="*/ 98 h 103"/>
                <a:gd name="T36" fmla="*/ 19 w 81"/>
                <a:gd name="T37" fmla="*/ 41 h 103"/>
                <a:gd name="T38" fmla="*/ 19 w 81"/>
                <a:gd name="T39" fmla="*/ 41 h 103"/>
                <a:gd name="T40" fmla="*/ 63 w 81"/>
                <a:gd name="T41" fmla="*/ 41 h 103"/>
                <a:gd name="T42" fmla="*/ 57 w 81"/>
                <a:gd name="T43" fmla="*/ 20 h 103"/>
                <a:gd name="T44" fmla="*/ 42 w 81"/>
                <a:gd name="T45" fmla="*/ 14 h 103"/>
                <a:gd name="T46" fmla="*/ 26 w 81"/>
                <a:gd name="T47" fmla="*/ 21 h 103"/>
                <a:gd name="T48" fmla="*/ 19 w 81"/>
                <a:gd name="T49" fmla="*/ 41 h 103"/>
                <a:gd name="T50" fmla="*/ 19 w 81"/>
                <a:gd name="T51" fmla="*/ 4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103">
                  <a:moveTo>
                    <a:pt x="80" y="98"/>
                  </a:moveTo>
                  <a:lnTo>
                    <a:pt x="80" y="98"/>
                  </a:lnTo>
                  <a:cubicBezTo>
                    <a:pt x="68" y="102"/>
                    <a:pt x="58" y="103"/>
                    <a:pt x="49" y="103"/>
                  </a:cubicBezTo>
                  <a:cubicBezTo>
                    <a:pt x="34" y="103"/>
                    <a:pt x="22" y="98"/>
                    <a:pt x="13" y="88"/>
                  </a:cubicBezTo>
                  <a:cubicBezTo>
                    <a:pt x="4" y="78"/>
                    <a:pt x="0" y="65"/>
                    <a:pt x="0" y="51"/>
                  </a:cubicBezTo>
                  <a:cubicBezTo>
                    <a:pt x="0" y="42"/>
                    <a:pt x="2" y="33"/>
                    <a:pt x="6" y="25"/>
                  </a:cubicBezTo>
                  <a:cubicBezTo>
                    <a:pt x="10" y="17"/>
                    <a:pt x="15" y="10"/>
                    <a:pt x="21" y="6"/>
                  </a:cubicBezTo>
                  <a:cubicBezTo>
                    <a:pt x="27" y="2"/>
                    <a:pt x="35" y="0"/>
                    <a:pt x="43" y="0"/>
                  </a:cubicBezTo>
                  <a:cubicBezTo>
                    <a:pt x="55" y="0"/>
                    <a:pt x="64" y="4"/>
                    <a:pt x="70" y="13"/>
                  </a:cubicBezTo>
                  <a:cubicBezTo>
                    <a:pt x="77" y="21"/>
                    <a:pt x="81" y="33"/>
                    <a:pt x="81" y="49"/>
                  </a:cubicBezTo>
                  <a:lnTo>
                    <a:pt x="81" y="55"/>
                  </a:lnTo>
                  <a:lnTo>
                    <a:pt x="18" y="55"/>
                  </a:lnTo>
                  <a:cubicBezTo>
                    <a:pt x="19" y="63"/>
                    <a:pt x="21" y="70"/>
                    <a:pt x="24" y="75"/>
                  </a:cubicBezTo>
                  <a:cubicBezTo>
                    <a:pt x="27" y="80"/>
                    <a:pt x="30" y="83"/>
                    <a:pt x="35" y="86"/>
                  </a:cubicBezTo>
                  <a:cubicBezTo>
                    <a:pt x="40" y="88"/>
                    <a:pt x="46" y="90"/>
                    <a:pt x="53" y="90"/>
                  </a:cubicBezTo>
                  <a:cubicBezTo>
                    <a:pt x="56" y="90"/>
                    <a:pt x="60" y="89"/>
                    <a:pt x="64" y="89"/>
                  </a:cubicBezTo>
                  <a:cubicBezTo>
                    <a:pt x="67" y="88"/>
                    <a:pt x="73" y="87"/>
                    <a:pt x="80" y="84"/>
                  </a:cubicBezTo>
                  <a:lnTo>
                    <a:pt x="80" y="98"/>
                  </a:lnTo>
                  <a:close/>
                  <a:moveTo>
                    <a:pt x="19" y="41"/>
                  </a:moveTo>
                  <a:lnTo>
                    <a:pt x="19" y="41"/>
                  </a:lnTo>
                  <a:lnTo>
                    <a:pt x="63" y="41"/>
                  </a:lnTo>
                  <a:cubicBezTo>
                    <a:pt x="63" y="31"/>
                    <a:pt x="61" y="24"/>
                    <a:pt x="57" y="20"/>
                  </a:cubicBezTo>
                  <a:cubicBezTo>
                    <a:pt x="53" y="16"/>
                    <a:pt x="48" y="14"/>
                    <a:pt x="42" y="14"/>
                  </a:cubicBezTo>
                  <a:cubicBezTo>
                    <a:pt x="35" y="14"/>
                    <a:pt x="30" y="16"/>
                    <a:pt x="26" y="21"/>
                  </a:cubicBezTo>
                  <a:cubicBezTo>
                    <a:pt x="22" y="25"/>
                    <a:pt x="20" y="32"/>
                    <a:pt x="19" y="41"/>
                  </a:cubicBezTo>
                  <a:lnTo>
                    <a:pt x="19" y="4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7">
              <a:extLst>
                <a:ext uri="{FF2B5EF4-FFF2-40B4-BE49-F238E27FC236}">
                  <a16:creationId xmlns:a16="http://schemas.microsoft.com/office/drawing/2014/main" id="{BE4B7961-5CFB-429D-BE09-7CE2D752BBFC}"/>
                </a:ext>
              </a:extLst>
            </p:cNvPr>
            <p:cNvSpPr>
              <a:spLocks/>
            </p:cNvSpPr>
            <p:nvPr/>
          </p:nvSpPr>
          <p:spPr bwMode="auto">
            <a:xfrm>
              <a:off x="1284" y="4196"/>
              <a:ext cx="47" cy="88"/>
            </a:xfrm>
            <a:custGeom>
              <a:avLst/>
              <a:gdLst>
                <a:gd name="T0" fmla="*/ 0 w 54"/>
                <a:gd name="T1" fmla="*/ 101 h 101"/>
                <a:gd name="T2" fmla="*/ 0 w 54"/>
                <a:gd name="T3" fmla="*/ 101 h 101"/>
                <a:gd name="T4" fmla="*/ 0 w 54"/>
                <a:gd name="T5" fmla="*/ 3 h 101"/>
                <a:gd name="T6" fmla="*/ 18 w 54"/>
                <a:gd name="T7" fmla="*/ 3 h 101"/>
                <a:gd name="T8" fmla="*/ 18 w 54"/>
                <a:gd name="T9" fmla="*/ 21 h 101"/>
                <a:gd name="T10" fmla="*/ 31 w 54"/>
                <a:gd name="T11" fmla="*/ 6 h 101"/>
                <a:gd name="T12" fmla="*/ 49 w 54"/>
                <a:gd name="T13" fmla="*/ 0 h 101"/>
                <a:gd name="T14" fmla="*/ 54 w 54"/>
                <a:gd name="T15" fmla="*/ 1 h 101"/>
                <a:gd name="T16" fmla="*/ 54 w 54"/>
                <a:gd name="T17" fmla="*/ 18 h 101"/>
                <a:gd name="T18" fmla="*/ 46 w 54"/>
                <a:gd name="T19" fmla="*/ 16 h 101"/>
                <a:gd name="T20" fmla="*/ 31 w 54"/>
                <a:gd name="T21" fmla="*/ 21 h 101"/>
                <a:gd name="T22" fmla="*/ 18 w 54"/>
                <a:gd name="T23" fmla="*/ 36 h 101"/>
                <a:gd name="T24" fmla="*/ 18 w 54"/>
                <a:gd name="T25" fmla="*/ 101 h 101"/>
                <a:gd name="T26" fmla="*/ 0 w 54"/>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1">
                  <a:moveTo>
                    <a:pt x="0" y="101"/>
                  </a:moveTo>
                  <a:lnTo>
                    <a:pt x="0" y="101"/>
                  </a:lnTo>
                  <a:lnTo>
                    <a:pt x="0" y="3"/>
                  </a:lnTo>
                  <a:lnTo>
                    <a:pt x="18" y="3"/>
                  </a:lnTo>
                  <a:lnTo>
                    <a:pt x="18" y="21"/>
                  </a:lnTo>
                  <a:cubicBezTo>
                    <a:pt x="21" y="14"/>
                    <a:pt x="26" y="9"/>
                    <a:pt x="31" y="6"/>
                  </a:cubicBezTo>
                  <a:cubicBezTo>
                    <a:pt x="36" y="2"/>
                    <a:pt x="42" y="0"/>
                    <a:pt x="49" y="0"/>
                  </a:cubicBezTo>
                  <a:cubicBezTo>
                    <a:pt x="50" y="0"/>
                    <a:pt x="52" y="0"/>
                    <a:pt x="54" y="1"/>
                  </a:cubicBezTo>
                  <a:lnTo>
                    <a:pt x="54" y="18"/>
                  </a:lnTo>
                  <a:cubicBezTo>
                    <a:pt x="51" y="16"/>
                    <a:pt x="49" y="16"/>
                    <a:pt x="46" y="16"/>
                  </a:cubicBezTo>
                  <a:cubicBezTo>
                    <a:pt x="41" y="16"/>
                    <a:pt x="35" y="18"/>
                    <a:pt x="31" y="21"/>
                  </a:cubicBezTo>
                  <a:cubicBezTo>
                    <a:pt x="26" y="24"/>
                    <a:pt x="22" y="29"/>
                    <a:pt x="18" y="36"/>
                  </a:cubicBezTo>
                  <a:lnTo>
                    <a:pt x="18" y="101"/>
                  </a:lnTo>
                  <a:lnTo>
                    <a:pt x="0" y="10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a:extLst>
                <a:ext uri="{FF2B5EF4-FFF2-40B4-BE49-F238E27FC236}">
                  <a16:creationId xmlns:a16="http://schemas.microsoft.com/office/drawing/2014/main" id="{92EFB157-A83F-475C-9DC7-9576713863B5}"/>
                </a:ext>
              </a:extLst>
            </p:cNvPr>
            <p:cNvSpPr>
              <a:spLocks noEditPoints="1"/>
            </p:cNvSpPr>
            <p:nvPr/>
          </p:nvSpPr>
          <p:spPr bwMode="auto">
            <a:xfrm>
              <a:off x="1344" y="4196"/>
              <a:ext cx="76" cy="90"/>
            </a:xfrm>
            <a:custGeom>
              <a:avLst/>
              <a:gdLst>
                <a:gd name="T0" fmla="*/ 59 w 88"/>
                <a:gd name="T1" fmla="*/ 89 h 103"/>
                <a:gd name="T2" fmla="*/ 59 w 88"/>
                <a:gd name="T3" fmla="*/ 89 h 103"/>
                <a:gd name="T4" fmla="*/ 43 w 88"/>
                <a:gd name="T5" fmla="*/ 100 h 103"/>
                <a:gd name="T6" fmla="*/ 28 w 88"/>
                <a:gd name="T7" fmla="*/ 103 h 103"/>
                <a:gd name="T8" fmla="*/ 9 w 88"/>
                <a:gd name="T9" fmla="*/ 97 h 103"/>
                <a:gd name="T10" fmla="*/ 0 w 88"/>
                <a:gd name="T11" fmla="*/ 76 h 103"/>
                <a:gd name="T12" fmla="*/ 12 w 88"/>
                <a:gd name="T13" fmla="*/ 52 h 103"/>
                <a:gd name="T14" fmla="*/ 52 w 88"/>
                <a:gd name="T15" fmla="*/ 43 h 103"/>
                <a:gd name="T16" fmla="*/ 56 w 88"/>
                <a:gd name="T17" fmla="*/ 43 h 103"/>
                <a:gd name="T18" fmla="*/ 56 w 88"/>
                <a:gd name="T19" fmla="*/ 31 h 103"/>
                <a:gd name="T20" fmla="*/ 54 w 88"/>
                <a:gd name="T21" fmla="*/ 21 h 103"/>
                <a:gd name="T22" fmla="*/ 48 w 88"/>
                <a:gd name="T23" fmla="*/ 16 h 103"/>
                <a:gd name="T24" fmla="*/ 38 w 88"/>
                <a:gd name="T25" fmla="*/ 14 h 103"/>
                <a:gd name="T26" fmla="*/ 8 w 88"/>
                <a:gd name="T27" fmla="*/ 22 h 103"/>
                <a:gd name="T28" fmla="*/ 8 w 88"/>
                <a:gd name="T29" fmla="*/ 8 h 103"/>
                <a:gd name="T30" fmla="*/ 42 w 88"/>
                <a:gd name="T31" fmla="*/ 0 h 103"/>
                <a:gd name="T32" fmla="*/ 58 w 88"/>
                <a:gd name="T33" fmla="*/ 3 h 103"/>
                <a:gd name="T34" fmla="*/ 70 w 88"/>
                <a:gd name="T35" fmla="*/ 12 h 103"/>
                <a:gd name="T36" fmla="*/ 74 w 88"/>
                <a:gd name="T37" fmla="*/ 31 h 103"/>
                <a:gd name="T38" fmla="*/ 74 w 88"/>
                <a:gd name="T39" fmla="*/ 76 h 103"/>
                <a:gd name="T40" fmla="*/ 75 w 88"/>
                <a:gd name="T41" fmla="*/ 86 h 103"/>
                <a:gd name="T42" fmla="*/ 79 w 88"/>
                <a:gd name="T43" fmla="*/ 90 h 103"/>
                <a:gd name="T44" fmla="*/ 84 w 88"/>
                <a:gd name="T45" fmla="*/ 91 h 103"/>
                <a:gd name="T46" fmla="*/ 87 w 88"/>
                <a:gd name="T47" fmla="*/ 91 h 103"/>
                <a:gd name="T48" fmla="*/ 88 w 88"/>
                <a:gd name="T49" fmla="*/ 101 h 103"/>
                <a:gd name="T50" fmla="*/ 75 w 88"/>
                <a:gd name="T51" fmla="*/ 103 h 103"/>
                <a:gd name="T52" fmla="*/ 66 w 88"/>
                <a:gd name="T53" fmla="*/ 100 h 103"/>
                <a:gd name="T54" fmla="*/ 59 w 88"/>
                <a:gd name="T55" fmla="*/ 89 h 103"/>
                <a:gd name="T56" fmla="*/ 59 w 88"/>
                <a:gd name="T57" fmla="*/ 89 h 103"/>
                <a:gd name="T58" fmla="*/ 56 w 88"/>
                <a:gd name="T59" fmla="*/ 79 h 103"/>
                <a:gd name="T60" fmla="*/ 56 w 88"/>
                <a:gd name="T61" fmla="*/ 79 h 103"/>
                <a:gd name="T62" fmla="*/ 56 w 88"/>
                <a:gd name="T63" fmla="*/ 53 h 103"/>
                <a:gd name="T64" fmla="*/ 51 w 88"/>
                <a:gd name="T65" fmla="*/ 53 h 103"/>
                <a:gd name="T66" fmla="*/ 27 w 88"/>
                <a:gd name="T67" fmla="*/ 59 h 103"/>
                <a:gd name="T68" fmla="*/ 17 w 88"/>
                <a:gd name="T69" fmla="*/ 73 h 103"/>
                <a:gd name="T70" fmla="*/ 22 w 88"/>
                <a:gd name="T71" fmla="*/ 84 h 103"/>
                <a:gd name="T72" fmla="*/ 33 w 88"/>
                <a:gd name="T73" fmla="*/ 89 h 103"/>
                <a:gd name="T74" fmla="*/ 45 w 88"/>
                <a:gd name="T75" fmla="*/ 86 h 103"/>
                <a:gd name="T76" fmla="*/ 56 w 88"/>
                <a:gd name="T77" fmla="*/ 79 h 103"/>
                <a:gd name="T78" fmla="*/ 56 w 88"/>
                <a:gd name="T7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103">
                  <a:moveTo>
                    <a:pt x="59" y="89"/>
                  </a:moveTo>
                  <a:lnTo>
                    <a:pt x="59" y="89"/>
                  </a:lnTo>
                  <a:cubicBezTo>
                    <a:pt x="54" y="94"/>
                    <a:pt x="48" y="97"/>
                    <a:pt x="43" y="100"/>
                  </a:cubicBezTo>
                  <a:cubicBezTo>
                    <a:pt x="38" y="102"/>
                    <a:pt x="33" y="103"/>
                    <a:pt x="28" y="103"/>
                  </a:cubicBezTo>
                  <a:cubicBezTo>
                    <a:pt x="21" y="103"/>
                    <a:pt x="15" y="101"/>
                    <a:pt x="9" y="97"/>
                  </a:cubicBezTo>
                  <a:cubicBezTo>
                    <a:pt x="3" y="92"/>
                    <a:pt x="0" y="85"/>
                    <a:pt x="0" y="76"/>
                  </a:cubicBezTo>
                  <a:cubicBezTo>
                    <a:pt x="0" y="67"/>
                    <a:pt x="4" y="59"/>
                    <a:pt x="12" y="52"/>
                  </a:cubicBezTo>
                  <a:cubicBezTo>
                    <a:pt x="20" y="46"/>
                    <a:pt x="34" y="43"/>
                    <a:pt x="52" y="43"/>
                  </a:cubicBezTo>
                  <a:lnTo>
                    <a:pt x="56" y="43"/>
                  </a:lnTo>
                  <a:lnTo>
                    <a:pt x="56" y="31"/>
                  </a:lnTo>
                  <a:cubicBezTo>
                    <a:pt x="56" y="26"/>
                    <a:pt x="56" y="23"/>
                    <a:pt x="54" y="21"/>
                  </a:cubicBezTo>
                  <a:cubicBezTo>
                    <a:pt x="53" y="18"/>
                    <a:pt x="51" y="17"/>
                    <a:pt x="48" y="16"/>
                  </a:cubicBezTo>
                  <a:cubicBezTo>
                    <a:pt x="46" y="14"/>
                    <a:pt x="42" y="14"/>
                    <a:pt x="38" y="14"/>
                  </a:cubicBezTo>
                  <a:cubicBezTo>
                    <a:pt x="29" y="14"/>
                    <a:pt x="19" y="17"/>
                    <a:pt x="8" y="22"/>
                  </a:cubicBezTo>
                  <a:lnTo>
                    <a:pt x="8" y="8"/>
                  </a:lnTo>
                  <a:cubicBezTo>
                    <a:pt x="20" y="3"/>
                    <a:pt x="32" y="0"/>
                    <a:pt x="42" y="0"/>
                  </a:cubicBezTo>
                  <a:cubicBezTo>
                    <a:pt x="48" y="0"/>
                    <a:pt x="53" y="1"/>
                    <a:pt x="58" y="3"/>
                  </a:cubicBezTo>
                  <a:cubicBezTo>
                    <a:pt x="63" y="5"/>
                    <a:pt x="67" y="8"/>
                    <a:pt x="70" y="12"/>
                  </a:cubicBezTo>
                  <a:cubicBezTo>
                    <a:pt x="73" y="16"/>
                    <a:pt x="74" y="22"/>
                    <a:pt x="74" y="31"/>
                  </a:cubicBezTo>
                  <a:lnTo>
                    <a:pt x="74" y="76"/>
                  </a:lnTo>
                  <a:cubicBezTo>
                    <a:pt x="74" y="81"/>
                    <a:pt x="75" y="84"/>
                    <a:pt x="75" y="86"/>
                  </a:cubicBezTo>
                  <a:cubicBezTo>
                    <a:pt x="76" y="87"/>
                    <a:pt x="77" y="89"/>
                    <a:pt x="79" y="90"/>
                  </a:cubicBezTo>
                  <a:cubicBezTo>
                    <a:pt x="80" y="91"/>
                    <a:pt x="82" y="91"/>
                    <a:pt x="84" y="91"/>
                  </a:cubicBezTo>
                  <a:cubicBezTo>
                    <a:pt x="84" y="91"/>
                    <a:pt x="86" y="91"/>
                    <a:pt x="87" y="91"/>
                  </a:cubicBezTo>
                  <a:lnTo>
                    <a:pt x="88" y="101"/>
                  </a:lnTo>
                  <a:cubicBezTo>
                    <a:pt x="84" y="102"/>
                    <a:pt x="80" y="103"/>
                    <a:pt x="75" y="103"/>
                  </a:cubicBezTo>
                  <a:cubicBezTo>
                    <a:pt x="72" y="103"/>
                    <a:pt x="69" y="102"/>
                    <a:pt x="66" y="100"/>
                  </a:cubicBezTo>
                  <a:cubicBezTo>
                    <a:pt x="62" y="98"/>
                    <a:pt x="60" y="94"/>
                    <a:pt x="59" y="89"/>
                  </a:cubicBezTo>
                  <a:lnTo>
                    <a:pt x="59" y="89"/>
                  </a:lnTo>
                  <a:close/>
                  <a:moveTo>
                    <a:pt x="56" y="79"/>
                  </a:moveTo>
                  <a:lnTo>
                    <a:pt x="56" y="79"/>
                  </a:lnTo>
                  <a:lnTo>
                    <a:pt x="56" y="53"/>
                  </a:lnTo>
                  <a:lnTo>
                    <a:pt x="51" y="53"/>
                  </a:lnTo>
                  <a:cubicBezTo>
                    <a:pt x="41" y="53"/>
                    <a:pt x="33" y="55"/>
                    <a:pt x="27" y="59"/>
                  </a:cubicBezTo>
                  <a:cubicBezTo>
                    <a:pt x="21" y="62"/>
                    <a:pt x="17" y="67"/>
                    <a:pt x="17" y="73"/>
                  </a:cubicBezTo>
                  <a:cubicBezTo>
                    <a:pt x="17" y="78"/>
                    <a:pt x="19" y="81"/>
                    <a:pt x="22" y="84"/>
                  </a:cubicBezTo>
                  <a:cubicBezTo>
                    <a:pt x="25" y="87"/>
                    <a:pt x="29" y="89"/>
                    <a:pt x="33" y="89"/>
                  </a:cubicBezTo>
                  <a:cubicBezTo>
                    <a:pt x="37" y="89"/>
                    <a:pt x="41" y="88"/>
                    <a:pt x="45" y="86"/>
                  </a:cubicBezTo>
                  <a:cubicBezTo>
                    <a:pt x="48" y="85"/>
                    <a:pt x="52" y="82"/>
                    <a:pt x="56" y="79"/>
                  </a:cubicBezTo>
                  <a:lnTo>
                    <a:pt x="56" y="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9">
              <a:extLst>
                <a:ext uri="{FF2B5EF4-FFF2-40B4-BE49-F238E27FC236}">
                  <a16:creationId xmlns:a16="http://schemas.microsoft.com/office/drawing/2014/main" id="{37CC56BA-AA1A-4675-B715-0B2430058290}"/>
                </a:ext>
              </a:extLst>
            </p:cNvPr>
            <p:cNvSpPr>
              <a:spLocks/>
            </p:cNvSpPr>
            <p:nvPr/>
          </p:nvSpPr>
          <p:spPr bwMode="auto">
            <a:xfrm>
              <a:off x="1430" y="4181"/>
              <a:ext cx="50" cy="105"/>
            </a:xfrm>
            <a:custGeom>
              <a:avLst/>
              <a:gdLst>
                <a:gd name="T0" fmla="*/ 56 w 57"/>
                <a:gd name="T1" fmla="*/ 118 h 120"/>
                <a:gd name="T2" fmla="*/ 56 w 57"/>
                <a:gd name="T3" fmla="*/ 118 h 120"/>
                <a:gd name="T4" fmla="*/ 42 w 57"/>
                <a:gd name="T5" fmla="*/ 120 h 120"/>
                <a:gd name="T6" fmla="*/ 21 w 57"/>
                <a:gd name="T7" fmla="*/ 113 h 120"/>
                <a:gd name="T8" fmla="*/ 13 w 57"/>
                <a:gd name="T9" fmla="*/ 91 h 120"/>
                <a:gd name="T10" fmla="*/ 13 w 57"/>
                <a:gd name="T11" fmla="*/ 33 h 120"/>
                <a:gd name="T12" fmla="*/ 0 w 57"/>
                <a:gd name="T13" fmla="*/ 33 h 120"/>
                <a:gd name="T14" fmla="*/ 0 w 57"/>
                <a:gd name="T15" fmla="*/ 20 h 120"/>
                <a:gd name="T16" fmla="*/ 13 w 57"/>
                <a:gd name="T17" fmla="*/ 20 h 120"/>
                <a:gd name="T18" fmla="*/ 13 w 57"/>
                <a:gd name="T19" fmla="*/ 2 h 120"/>
                <a:gd name="T20" fmla="*/ 31 w 57"/>
                <a:gd name="T21" fmla="*/ 0 h 120"/>
                <a:gd name="T22" fmla="*/ 31 w 57"/>
                <a:gd name="T23" fmla="*/ 20 h 120"/>
                <a:gd name="T24" fmla="*/ 57 w 57"/>
                <a:gd name="T25" fmla="*/ 20 h 120"/>
                <a:gd name="T26" fmla="*/ 57 w 57"/>
                <a:gd name="T27" fmla="*/ 33 h 120"/>
                <a:gd name="T28" fmla="*/ 31 w 57"/>
                <a:gd name="T29" fmla="*/ 33 h 120"/>
                <a:gd name="T30" fmla="*/ 31 w 57"/>
                <a:gd name="T31" fmla="*/ 88 h 120"/>
                <a:gd name="T32" fmla="*/ 35 w 57"/>
                <a:gd name="T33" fmla="*/ 102 h 120"/>
                <a:gd name="T34" fmla="*/ 47 w 57"/>
                <a:gd name="T35" fmla="*/ 107 h 120"/>
                <a:gd name="T36" fmla="*/ 56 w 57"/>
                <a:gd name="T37" fmla="*/ 106 h 120"/>
                <a:gd name="T38" fmla="*/ 56 w 57"/>
                <a:gd name="T39"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 h="120">
                  <a:moveTo>
                    <a:pt x="56" y="118"/>
                  </a:moveTo>
                  <a:lnTo>
                    <a:pt x="56" y="118"/>
                  </a:lnTo>
                  <a:cubicBezTo>
                    <a:pt x="51" y="120"/>
                    <a:pt x="46" y="120"/>
                    <a:pt x="42" y="120"/>
                  </a:cubicBezTo>
                  <a:cubicBezTo>
                    <a:pt x="33" y="120"/>
                    <a:pt x="26" y="118"/>
                    <a:pt x="21" y="113"/>
                  </a:cubicBezTo>
                  <a:cubicBezTo>
                    <a:pt x="15" y="108"/>
                    <a:pt x="13" y="100"/>
                    <a:pt x="13" y="91"/>
                  </a:cubicBezTo>
                  <a:lnTo>
                    <a:pt x="13" y="33"/>
                  </a:lnTo>
                  <a:lnTo>
                    <a:pt x="0" y="33"/>
                  </a:lnTo>
                  <a:lnTo>
                    <a:pt x="0" y="20"/>
                  </a:lnTo>
                  <a:lnTo>
                    <a:pt x="13" y="20"/>
                  </a:lnTo>
                  <a:lnTo>
                    <a:pt x="13" y="2"/>
                  </a:lnTo>
                  <a:lnTo>
                    <a:pt x="31" y="0"/>
                  </a:lnTo>
                  <a:lnTo>
                    <a:pt x="31" y="20"/>
                  </a:lnTo>
                  <a:lnTo>
                    <a:pt x="57" y="20"/>
                  </a:lnTo>
                  <a:lnTo>
                    <a:pt x="57" y="33"/>
                  </a:lnTo>
                  <a:lnTo>
                    <a:pt x="31" y="33"/>
                  </a:lnTo>
                  <a:lnTo>
                    <a:pt x="31" y="88"/>
                  </a:lnTo>
                  <a:cubicBezTo>
                    <a:pt x="31" y="95"/>
                    <a:pt x="32" y="99"/>
                    <a:pt x="35" y="102"/>
                  </a:cubicBezTo>
                  <a:cubicBezTo>
                    <a:pt x="37" y="105"/>
                    <a:pt x="42" y="107"/>
                    <a:pt x="47" y="107"/>
                  </a:cubicBezTo>
                  <a:cubicBezTo>
                    <a:pt x="50" y="107"/>
                    <a:pt x="53" y="107"/>
                    <a:pt x="56" y="106"/>
                  </a:cubicBezTo>
                  <a:lnTo>
                    <a:pt x="56" y="11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0">
              <a:extLst>
                <a:ext uri="{FF2B5EF4-FFF2-40B4-BE49-F238E27FC236}">
                  <a16:creationId xmlns:a16="http://schemas.microsoft.com/office/drawing/2014/main" id="{A3E58839-3B19-4853-A830-93E7502B75EA}"/>
                </a:ext>
              </a:extLst>
            </p:cNvPr>
            <p:cNvSpPr>
              <a:spLocks noEditPoints="1"/>
            </p:cNvSpPr>
            <p:nvPr/>
          </p:nvSpPr>
          <p:spPr bwMode="auto">
            <a:xfrm>
              <a:off x="1495" y="4196"/>
              <a:ext cx="82" cy="90"/>
            </a:xfrm>
            <a:custGeom>
              <a:avLst/>
              <a:gdLst>
                <a:gd name="T0" fmla="*/ 47 w 94"/>
                <a:gd name="T1" fmla="*/ 103 h 103"/>
                <a:gd name="T2" fmla="*/ 47 w 94"/>
                <a:gd name="T3" fmla="*/ 103 h 103"/>
                <a:gd name="T4" fmla="*/ 23 w 94"/>
                <a:gd name="T5" fmla="*/ 98 h 103"/>
                <a:gd name="T6" fmla="*/ 6 w 94"/>
                <a:gd name="T7" fmla="*/ 79 h 103"/>
                <a:gd name="T8" fmla="*/ 0 w 94"/>
                <a:gd name="T9" fmla="*/ 52 h 103"/>
                <a:gd name="T10" fmla="*/ 6 w 94"/>
                <a:gd name="T11" fmla="*/ 25 h 103"/>
                <a:gd name="T12" fmla="*/ 22 w 94"/>
                <a:gd name="T13" fmla="*/ 7 h 103"/>
                <a:gd name="T14" fmla="*/ 47 w 94"/>
                <a:gd name="T15" fmla="*/ 0 h 103"/>
                <a:gd name="T16" fmla="*/ 72 w 94"/>
                <a:gd name="T17" fmla="*/ 6 h 103"/>
                <a:gd name="T18" fmla="*/ 88 w 94"/>
                <a:gd name="T19" fmla="*/ 24 h 103"/>
                <a:gd name="T20" fmla="*/ 94 w 94"/>
                <a:gd name="T21" fmla="*/ 52 h 103"/>
                <a:gd name="T22" fmla="*/ 89 w 94"/>
                <a:gd name="T23" fmla="*/ 79 h 103"/>
                <a:gd name="T24" fmla="*/ 72 w 94"/>
                <a:gd name="T25" fmla="*/ 97 h 103"/>
                <a:gd name="T26" fmla="*/ 47 w 94"/>
                <a:gd name="T27" fmla="*/ 103 h 103"/>
                <a:gd name="T28" fmla="*/ 47 w 94"/>
                <a:gd name="T29" fmla="*/ 103 h 103"/>
                <a:gd name="T30" fmla="*/ 47 w 94"/>
                <a:gd name="T31" fmla="*/ 90 h 103"/>
                <a:gd name="T32" fmla="*/ 47 w 94"/>
                <a:gd name="T33" fmla="*/ 90 h 103"/>
                <a:gd name="T34" fmla="*/ 68 w 94"/>
                <a:gd name="T35" fmla="*/ 80 h 103"/>
                <a:gd name="T36" fmla="*/ 75 w 94"/>
                <a:gd name="T37" fmla="*/ 52 h 103"/>
                <a:gd name="T38" fmla="*/ 68 w 94"/>
                <a:gd name="T39" fmla="*/ 24 h 103"/>
                <a:gd name="T40" fmla="*/ 47 w 94"/>
                <a:gd name="T41" fmla="*/ 14 h 103"/>
                <a:gd name="T42" fmla="*/ 26 w 94"/>
                <a:gd name="T43" fmla="*/ 24 h 103"/>
                <a:gd name="T44" fmla="*/ 19 w 94"/>
                <a:gd name="T45" fmla="*/ 52 h 103"/>
                <a:gd name="T46" fmla="*/ 26 w 94"/>
                <a:gd name="T47" fmla="*/ 80 h 103"/>
                <a:gd name="T48" fmla="*/ 47 w 94"/>
                <a:gd name="T49" fmla="*/ 90 h 103"/>
                <a:gd name="T50" fmla="*/ 47 w 94"/>
                <a:gd name="T51"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03">
                  <a:moveTo>
                    <a:pt x="47" y="103"/>
                  </a:moveTo>
                  <a:lnTo>
                    <a:pt x="47" y="103"/>
                  </a:lnTo>
                  <a:cubicBezTo>
                    <a:pt x="38" y="103"/>
                    <a:pt x="30" y="101"/>
                    <a:pt x="23" y="98"/>
                  </a:cubicBezTo>
                  <a:cubicBezTo>
                    <a:pt x="16" y="94"/>
                    <a:pt x="10" y="88"/>
                    <a:pt x="6" y="79"/>
                  </a:cubicBezTo>
                  <a:cubicBezTo>
                    <a:pt x="2" y="71"/>
                    <a:pt x="0" y="62"/>
                    <a:pt x="0" y="52"/>
                  </a:cubicBezTo>
                  <a:cubicBezTo>
                    <a:pt x="0" y="42"/>
                    <a:pt x="2" y="33"/>
                    <a:pt x="6" y="25"/>
                  </a:cubicBezTo>
                  <a:cubicBezTo>
                    <a:pt x="9" y="17"/>
                    <a:pt x="15" y="11"/>
                    <a:pt x="22" y="7"/>
                  </a:cubicBezTo>
                  <a:cubicBezTo>
                    <a:pt x="29" y="2"/>
                    <a:pt x="37" y="0"/>
                    <a:pt x="47" y="0"/>
                  </a:cubicBezTo>
                  <a:cubicBezTo>
                    <a:pt x="56" y="0"/>
                    <a:pt x="65" y="2"/>
                    <a:pt x="72" y="6"/>
                  </a:cubicBezTo>
                  <a:cubicBezTo>
                    <a:pt x="79" y="10"/>
                    <a:pt x="84" y="16"/>
                    <a:pt x="88" y="24"/>
                  </a:cubicBezTo>
                  <a:cubicBezTo>
                    <a:pt x="92" y="33"/>
                    <a:pt x="94" y="42"/>
                    <a:pt x="94" y="52"/>
                  </a:cubicBezTo>
                  <a:cubicBezTo>
                    <a:pt x="94" y="62"/>
                    <a:pt x="92" y="70"/>
                    <a:pt x="89" y="79"/>
                  </a:cubicBezTo>
                  <a:cubicBezTo>
                    <a:pt x="85" y="87"/>
                    <a:pt x="79" y="93"/>
                    <a:pt x="72" y="97"/>
                  </a:cubicBezTo>
                  <a:cubicBezTo>
                    <a:pt x="65" y="101"/>
                    <a:pt x="57" y="103"/>
                    <a:pt x="47" y="103"/>
                  </a:cubicBezTo>
                  <a:lnTo>
                    <a:pt x="47" y="103"/>
                  </a:lnTo>
                  <a:close/>
                  <a:moveTo>
                    <a:pt x="47" y="90"/>
                  </a:moveTo>
                  <a:lnTo>
                    <a:pt x="47" y="90"/>
                  </a:lnTo>
                  <a:cubicBezTo>
                    <a:pt x="56" y="90"/>
                    <a:pt x="63" y="87"/>
                    <a:pt x="68" y="80"/>
                  </a:cubicBezTo>
                  <a:cubicBezTo>
                    <a:pt x="73" y="73"/>
                    <a:pt x="75" y="64"/>
                    <a:pt x="75" y="52"/>
                  </a:cubicBezTo>
                  <a:cubicBezTo>
                    <a:pt x="75" y="40"/>
                    <a:pt x="73" y="30"/>
                    <a:pt x="68" y="24"/>
                  </a:cubicBezTo>
                  <a:cubicBezTo>
                    <a:pt x="63" y="17"/>
                    <a:pt x="56" y="14"/>
                    <a:pt x="47" y="14"/>
                  </a:cubicBezTo>
                  <a:cubicBezTo>
                    <a:pt x="38" y="14"/>
                    <a:pt x="31" y="17"/>
                    <a:pt x="26" y="24"/>
                  </a:cubicBezTo>
                  <a:cubicBezTo>
                    <a:pt x="22" y="30"/>
                    <a:pt x="19" y="40"/>
                    <a:pt x="19" y="52"/>
                  </a:cubicBezTo>
                  <a:cubicBezTo>
                    <a:pt x="19" y="64"/>
                    <a:pt x="22" y="73"/>
                    <a:pt x="26" y="80"/>
                  </a:cubicBezTo>
                  <a:cubicBezTo>
                    <a:pt x="31" y="87"/>
                    <a:pt x="38" y="90"/>
                    <a:pt x="47" y="90"/>
                  </a:cubicBezTo>
                  <a:lnTo>
                    <a:pt x="47" y="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1">
              <a:extLst>
                <a:ext uri="{FF2B5EF4-FFF2-40B4-BE49-F238E27FC236}">
                  <a16:creationId xmlns:a16="http://schemas.microsoft.com/office/drawing/2014/main" id="{B3489BA8-CEC0-427D-A87B-1303D27CB9C1}"/>
                </a:ext>
              </a:extLst>
            </p:cNvPr>
            <p:cNvSpPr>
              <a:spLocks/>
            </p:cNvSpPr>
            <p:nvPr/>
          </p:nvSpPr>
          <p:spPr bwMode="auto">
            <a:xfrm>
              <a:off x="1601" y="4196"/>
              <a:ext cx="48" cy="88"/>
            </a:xfrm>
            <a:custGeom>
              <a:avLst/>
              <a:gdLst>
                <a:gd name="T0" fmla="*/ 0 w 55"/>
                <a:gd name="T1" fmla="*/ 101 h 101"/>
                <a:gd name="T2" fmla="*/ 0 w 55"/>
                <a:gd name="T3" fmla="*/ 101 h 101"/>
                <a:gd name="T4" fmla="*/ 0 w 55"/>
                <a:gd name="T5" fmla="*/ 3 h 101"/>
                <a:gd name="T6" fmla="*/ 18 w 55"/>
                <a:gd name="T7" fmla="*/ 3 h 101"/>
                <a:gd name="T8" fmla="*/ 18 w 55"/>
                <a:gd name="T9" fmla="*/ 21 h 101"/>
                <a:gd name="T10" fmla="*/ 32 w 55"/>
                <a:gd name="T11" fmla="*/ 6 h 101"/>
                <a:gd name="T12" fmla="*/ 49 w 55"/>
                <a:gd name="T13" fmla="*/ 0 h 101"/>
                <a:gd name="T14" fmla="*/ 55 w 55"/>
                <a:gd name="T15" fmla="*/ 1 h 101"/>
                <a:gd name="T16" fmla="*/ 55 w 55"/>
                <a:gd name="T17" fmla="*/ 18 h 101"/>
                <a:gd name="T18" fmla="*/ 47 w 55"/>
                <a:gd name="T19" fmla="*/ 16 h 101"/>
                <a:gd name="T20" fmla="*/ 31 w 55"/>
                <a:gd name="T21" fmla="*/ 21 h 101"/>
                <a:gd name="T22" fmla="*/ 18 w 55"/>
                <a:gd name="T23" fmla="*/ 36 h 101"/>
                <a:gd name="T24" fmla="*/ 18 w 55"/>
                <a:gd name="T25" fmla="*/ 101 h 101"/>
                <a:gd name="T26" fmla="*/ 0 w 55"/>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1">
                  <a:moveTo>
                    <a:pt x="0" y="101"/>
                  </a:moveTo>
                  <a:lnTo>
                    <a:pt x="0" y="101"/>
                  </a:lnTo>
                  <a:lnTo>
                    <a:pt x="0" y="3"/>
                  </a:lnTo>
                  <a:lnTo>
                    <a:pt x="18" y="3"/>
                  </a:lnTo>
                  <a:lnTo>
                    <a:pt x="18" y="21"/>
                  </a:lnTo>
                  <a:cubicBezTo>
                    <a:pt x="22" y="14"/>
                    <a:pt x="26" y="9"/>
                    <a:pt x="32" y="6"/>
                  </a:cubicBezTo>
                  <a:cubicBezTo>
                    <a:pt x="37" y="2"/>
                    <a:pt x="43" y="0"/>
                    <a:pt x="49" y="0"/>
                  </a:cubicBezTo>
                  <a:cubicBezTo>
                    <a:pt x="51" y="0"/>
                    <a:pt x="53" y="0"/>
                    <a:pt x="55" y="1"/>
                  </a:cubicBezTo>
                  <a:lnTo>
                    <a:pt x="55" y="18"/>
                  </a:lnTo>
                  <a:cubicBezTo>
                    <a:pt x="52" y="16"/>
                    <a:pt x="49" y="16"/>
                    <a:pt x="47" y="16"/>
                  </a:cubicBezTo>
                  <a:cubicBezTo>
                    <a:pt x="41" y="16"/>
                    <a:pt x="36" y="18"/>
                    <a:pt x="31" y="21"/>
                  </a:cubicBezTo>
                  <a:cubicBezTo>
                    <a:pt x="26" y="24"/>
                    <a:pt x="22" y="29"/>
                    <a:pt x="18" y="36"/>
                  </a:cubicBezTo>
                  <a:lnTo>
                    <a:pt x="18" y="101"/>
                  </a:lnTo>
                  <a:lnTo>
                    <a:pt x="0" y="10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403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4" y="1524497"/>
            <a:ext cx="10812837" cy="5332610"/>
          </a:xfrm>
          <a:prstGeom prst="rect">
            <a:avLst/>
          </a:prstGeom>
        </p:spPr>
      </p:pic>
    </p:spTree>
    <p:extLst>
      <p:ext uri="{BB962C8B-B14F-4D97-AF65-F5344CB8AC3E}">
        <p14:creationId xmlns:p14="http://schemas.microsoft.com/office/powerpoint/2010/main" val="171052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4" y="1524496"/>
            <a:ext cx="10812837" cy="5332611"/>
          </a:xfrm>
          <a:prstGeom prst="rect">
            <a:avLst/>
          </a:prstGeom>
        </p:spPr>
      </p:pic>
    </p:spTree>
    <p:extLst>
      <p:ext uri="{BB962C8B-B14F-4D97-AF65-F5344CB8AC3E}">
        <p14:creationId xmlns:p14="http://schemas.microsoft.com/office/powerpoint/2010/main" val="36603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 y="402427"/>
            <a:ext cx="12188825" cy="1142702"/>
          </a:xfrm>
          <a:prstGeom prst="rect">
            <a:avLst/>
          </a:prstGeom>
        </p:spPr>
        <p:txBody>
          <a:bodyPr vert="horz" lIns="121888" tIns="60944" rIns="121888" bIns="60944"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5498" dirty="0"/>
              <a:t>Which </a:t>
            </a:r>
            <a:r>
              <a:rPr lang="en-US" altLang="zh-CN" sz="5498" dirty="0"/>
              <a:t>units</a:t>
            </a:r>
            <a:r>
              <a:rPr lang="zh-CN" altLang="en-US" sz="5498" dirty="0"/>
              <a:t> </a:t>
            </a:r>
            <a:r>
              <a:rPr lang="en-US" altLang="zh-CN" sz="5498" dirty="0"/>
              <a:t>correlate</a:t>
            </a:r>
            <a:r>
              <a:rPr lang="zh-CN" altLang="en-US" sz="5498" dirty="0"/>
              <a:t> </a:t>
            </a:r>
            <a:r>
              <a:rPr lang="en-US" altLang="zh-CN" sz="5498" dirty="0"/>
              <a:t>to</a:t>
            </a:r>
            <a:r>
              <a:rPr lang="zh-CN" altLang="en-US" sz="5498" dirty="0"/>
              <a:t> </a:t>
            </a:r>
            <a:r>
              <a:rPr lang="en-US" altLang="zh-CN" sz="5498" dirty="0"/>
              <a:t>an</a:t>
            </a:r>
            <a:r>
              <a:rPr lang="zh-CN" altLang="en-US" sz="5498" dirty="0"/>
              <a:t> </a:t>
            </a:r>
            <a:r>
              <a:rPr lang="en-US" altLang="zh-CN" sz="5498" dirty="0"/>
              <a:t>object</a:t>
            </a:r>
            <a:r>
              <a:rPr lang="zh-CN" altLang="en-US" sz="5498" dirty="0"/>
              <a:t> </a:t>
            </a:r>
            <a:r>
              <a:rPr lang="en-US" altLang="zh-CN" sz="5498" dirty="0"/>
              <a:t>class?</a:t>
            </a:r>
            <a:endParaRPr lang="en-US" sz="5498"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4" y="1524496"/>
            <a:ext cx="10812837" cy="5332611"/>
          </a:xfrm>
          <a:prstGeom prst="rect">
            <a:avLst/>
          </a:prstGeom>
        </p:spPr>
      </p:pic>
    </p:spTree>
    <p:extLst>
      <p:ext uri="{BB962C8B-B14F-4D97-AF65-F5344CB8AC3E}">
        <p14:creationId xmlns:p14="http://schemas.microsoft.com/office/powerpoint/2010/main" val="9548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26.4341"/>
  <p:tag name="LATEXADDIN" val="\documentclass{article}&#10;\usepackage{amsmath}&#10;\pagestyle{empty}&#10;\begin{document}&#10;&#10;$G: \mathbf{z} \to \mathbf{x}$&#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03.712"/>
  <p:tag name="LATEXADDIN" val="\documentclass{article}&#10;\usepackage{amsmath}&#10;\usepackage{amsfonts}&#10;\usepackage{mathtools}&#10;\DeclareMathOperator*{\argmax}{arg\,max}&#10;\pagestyle{empty}&#10;\begin{document}&#10;&#10;$h\times w$&#10;&#10;&#10;\end{document}"/>
  <p:tag name="IGUANATEXSIZE" val="20"/>
  <p:tag name="IGUANATEXCURSOR" val="178"/>
  <p:tag name="TRANSPARENCY" val="True"/>
  <p:tag name="FILENAME" val=""/>
  <p:tag name="LATEXENGINEID" val="0"/>
  <p:tag name="TEMPFOLDER" val="c:\temp\"/>
  <p:tag name="LATEXFORMHEIGHT" val="317"/>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4.9756"/>
  <p:tag name="LATEXADDIN" val="\documentclass{article}&#10;\usepackage{amsmath}&#10;\usepackage{amsfonts}&#10;\usepackage{mathtools}&#10;\DeclareMathOperator*{\argmax}{arg\,max}&#10;\pagestyle{empty}&#10;\begin{document}&#10;&#10;$\mathbf{r}_{u,\mathbb{P}}$&#10;&#10;\end{document}"/>
  <p:tag name="IGUANATEXSIZE" val="20"/>
  <p:tag name="IGUANATEXCURSOR" val="166"/>
  <p:tag name="TRANSPARENCY" val="True"/>
  <p:tag name="FILENAME" val=""/>
  <p:tag name="LATEXENGINEID" val="0"/>
  <p:tag name="TEMPFOLDER" val="c:\temp\"/>
  <p:tag name="LATEXFORMHEIGHT" val="317.25"/>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87.2141"/>
  <p:tag name="LATEXADDIN" val="\documentclass{article}&#10;\usepackage{amsmath}&#10;\usepackage{amsfonts}&#10;\usepackage{mathtools}&#10;\DeclareMathOperator*{\argmax}{arg\,max}&#10;\pagestyle{empty}&#10;\begin{document}&#10;&#10;$c \in \mathbb{C}$&#10;&#10;&#10;\end{document}"/>
  <p:tag name="IGUANATEXSIZE" val="20"/>
  <p:tag name="IGUANATEXCURSOR" val="185"/>
  <p:tag name="TRANSPARENCY" val="True"/>
  <p:tag name="FILENAME" val=""/>
  <p:tag name="LATEXENGINEID" val="0"/>
  <p:tag name="TEMPFOLDER" val="c:\temp\"/>
  <p:tag name="LATEXFORMHEIGHT" val="317"/>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56.468"/>
  <p:tag name="LATEXADDIN" val="\documentclass{article}&#10;\usepackage{amsmath}&#10;\usepackage{amsfonts}&#10;\usepackage{mathtools}&#10;\DeclareMathOperator*{\argmax}{arg\,max}&#10;\pagestyle{empty}&#10;\begin{document}&#10;&#10;$\mathrm{s}_c(\mathbf{x})$&#10;&#10;&#10;\end{document}"/>
  <p:tag name="IGUANATEXSIZE" val="20"/>
  <p:tag name="IGUANATEXCURSOR" val="193"/>
  <p:tag name="TRANSPARENCY" val="True"/>
  <p:tag name="FILENAME" val=""/>
  <p:tag name="LATEXENGINEID" val="0"/>
  <p:tag name="TEMPFOLDER" val="c:\temp\"/>
  <p:tag name="LATEXFORMHEIGHT" val="317"/>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5.24181"/>
  <p:tag name="LATEXADDIN" val="\documentclass{article}&#10;\usepackage{amsmath}&#10;\usepackage{amsfonts}&#10;\usepackage{mathtools}&#10;\DeclareMathOperator*{\argmax}{arg\,max}&#10;\pagestyle{empty}&#10;\begin{document}&#10;&#10;$u$&#10;&#10;&#10;\end{document}"/>
  <p:tag name="IGUANATEXSIZE" val="20"/>
  <p:tag name="IGUANATEXCURSOR" val="170"/>
  <p:tag name="TRANSPARENCY" val="True"/>
  <p:tag name="FILENAME" val=""/>
  <p:tag name="LATEXENGINEID" val="0"/>
  <p:tag name="TEMPFOLDER" val="c:\temp\"/>
  <p:tag name="LATEXFORMHEIGHT" val="317"/>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49.49378"/>
  <p:tag name="LATEXADDIN" val="\documentclass{article}&#10;\usepackage{amsmath}&#10;\usepackage{amsfonts}&#10;\usepackage{mathtools}&#10;\DeclareMathOperator*{\argmax}{arg\,max}&#10;\pagestyle{empty}&#10;\begin{document}&#10;&#10;$c$&#10;&#10;&#10;\end{document}"/>
  <p:tag name="IGUANATEXSIZE" val="20"/>
  <p:tag name="IGUANATEXCURSOR" val="170"/>
  <p:tag name="TRANSPARENCY" val="True"/>
  <p:tag name="FILENAME" val=""/>
  <p:tag name="LATEXENGINEID" val="0"/>
  <p:tag name="TEMPFOLDER" val="c:\temp\"/>
  <p:tag name="LATEXFORMHEIGHT" val="317"/>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usepackage{amsfonts}&#10;\usepackage{mathtools}&#10;\DeclareMathOperator*{\argmax}{arg\,max}&#10;\pagestyle{empty}&#10;\begin{document}&#10;&#10;$U$&#10;&#10;&#10;\end{document}"/>
  <p:tag name="IGUANATEXSIZE" val="20"/>
  <p:tag name="IGUANATEXCURSOR" val="170"/>
  <p:tag name="TRANSPARENCY" val="True"/>
  <p:tag name="FILENAME" val=""/>
  <p:tag name="LATEXENGINEID" val="0"/>
  <p:tag name="TEMPFOLDER" val="c:\temp\"/>
  <p:tag name="LATEXFORMHEIGHT" val="317"/>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0.99362"/>
  <p:tag name="LATEXADDIN" val="\documentclass{article}&#10;\usepackage{amsmath}&#10;\usepackage{amsfonts}&#10;\usepackage{mathtools}&#10;\DeclareMathOperator*{\argmax}{arg\,max}&#10;\pagestyle{empty}&#10;\begin{document}&#10;&#10;&#10;$\mathbf{r}$&#10;&#10;\end{document}"/>
  <p:tag name="IGUANATEXSIZE" val="20"/>
  <p:tag name="IGUANATEXCURSOR" val="180"/>
  <p:tag name="TRANSPARENCY" val="True"/>
  <p:tag name="FILENAME" val=""/>
  <p:tag name="LATEXENGINEID" val="0"/>
  <p:tag name="TEMPFOLDER" val="c:\temp\"/>
  <p:tag name="LATEXFORMHEIGHT" val="317"/>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022.122"/>
  <p:tag name="LATEXADDIN" val="\documentclass{article}&#10;\usepackage{amsmath}&#10;\usepackage{amsfonts}&#10;\usepackage{mathtools}&#10;\DeclareMathOperator*{\argmax}{arg\,max}&#10;\pagestyle{empty}&#10;\begin{document}&#10;&#10;$$\mathbf{r}_{\mathbb{U},P} = (\mathbf{r}_{U,P},\mathbf{r}_{\overline{U},P})$$&#10;&#10;&#10;\end{document}"/>
  <p:tag name="IGUANATEXSIZE" val="20"/>
  <p:tag name="IGUANATEXCURSOR" val="167"/>
  <p:tag name="TRANSPARENCY" val="True"/>
  <p:tag name="FILENAME" val=""/>
  <p:tag name="LATEXENGINEID" val="0"/>
  <p:tag name="TEMPFOLDER" val="c:\temp\"/>
  <p:tag name="LATEXFORMHEIGHT" val="317"/>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usepackage{amsfonts}&#10;\usepackage{mathtools}&#10;\DeclareMathOperator*{\argmax}{arg\,max}&#10;\pagestyle{empty}&#10;\begin{document}&#10;&#10;$\mathbb{U}$&#10;&#10;&#10;\end{document}"/>
  <p:tag name="IGUANATEXSIZE" val="20"/>
  <p:tag name="IGUANATEXCURSOR" val="179"/>
  <p:tag name="TRANSPARENCY" val="True"/>
  <p:tag name="FILENAME" val=""/>
  <p:tag name="LATEXENGINEID" val="0"/>
  <p:tag name="TEMPFOLDER" val="c:\temp\"/>
  <p:tag name="LATEXFORMHEIGHT" val="317"/>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398.9502"/>
  <p:tag name="LATEXADDIN" val="\documentclass{article}&#10;\usepackage{amsmath}&#10;\usepackage{amsfonts}&#10;\pagestyle{empty}&#10;\begin{document}&#10;&#10;&#10;$\mathbf{z} \in \mathbb{R}^{|\mathbf{z}|}$&#10;&#10;\end{document}"/>
  <p:tag name="IGUANATEXSIZE" val="20"/>
  <p:tag name="IGUANATEXCURSOR" val="6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0.99362"/>
  <p:tag name="LATEXADDIN" val="\documentclass{article}&#10;\usepackage{amsmath}&#10;\usepackage{amsfonts}&#10;\usepackage{mathtools}&#10;\DeclareMathOperator*{\argmax}{arg\,max}&#10;\pagestyle{empty}&#10;\begin{document}&#10;&#10;&#10;$\mathbf{r}$&#10;&#10;\end{document}"/>
  <p:tag name="IGUANATEXSIZE" val="20"/>
  <p:tag name="IGUANATEXCURSOR" val="180"/>
  <p:tag name="TRANSPARENCY" val="True"/>
  <p:tag name="FILENAME" val=""/>
  <p:tag name="LATEXENGINEID" val="0"/>
  <p:tag name="TEMPFOLDER" val="c:\temp\"/>
  <p:tag name="LATEXFORMHEIGHT" val="317"/>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25.759"/>
  <p:tag name="LATEXADDIN" val="\documentclass{article}&#10;\usepackage{amsmath}&#10;\usepackage{amsfonts}&#10;\usepackage{mathtools}&#10;\DeclareMathOperator*{\argmax}{arg\,max}&#10;\pagestyle{empty}&#10;\begin{document}&#10;&#10;&#10;$$ \delta_{U \to c} \coloneqq \mathbb{E}_{\mathbf{z},P}\left [ \mathrm{s}_c(\mathbf{x}_i) \right ] - \mathbb{E}_{\mathbf{z},P}\left [ \mathrm{s}_c(\mathbf{x}_a) \right ] $$&#10;&#10;\end{document}"/>
  <p:tag name="IGUANATEXSIZE" val="20"/>
  <p:tag name="IGUANATEXCURSOR" val="168"/>
  <p:tag name="TRANSPARENCY" val="True"/>
  <p:tag name="FILENAME" val=""/>
  <p:tag name="LATEXENGINEID" val="0"/>
  <p:tag name="TEMPFOLDER" val="c:\temp\"/>
  <p:tag name="LATEXFORMHEIGHT" val="326.25"/>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593.1758"/>
  <p:tag name="LATEXADDIN" val="\documentclass{article}&#10;\usepackage{amsmath}&#10;\usepackage{amsfonts}&#10;\usepackage{mathtools}&#10;\DeclareMathOperator*{\argmax}{arg\,max}&#10;\pagestyle{empty}&#10;\begin{document}&#10;&#10;$$\mathbb{E}_{\mathbf{z},P}\left[\mathrm{s}_c(\mathbf{x})\right]$$&#10;&#10;&#10;\end{document}"/>
  <p:tag name="IGUANATEXSIZE" val="20"/>
  <p:tag name="IGUANATEXCURSOR" val="176"/>
  <p:tag name="TRANSPARENCY" val="True"/>
  <p:tag name="FILENAME" val=""/>
  <p:tag name="LATEXENGINEID" val="0"/>
  <p:tag name="TEMPFOLDER" val="c:\temp\"/>
  <p:tag name="LATEXFORMHEIGHT" val="317"/>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4.9568"/>
  <p:tag name="LATEXADDIN" val="\documentclass{article}&#10;\usepackage{amsmath}&#10;\usepackage{amsfonts}&#10;\usepackage{mathtools}&#10;\DeclareMathOperator*{\argmax}{arg\,max}&#10;\pagestyle{empty}&#10;\begin{document}&#10;&#10;&#10;$U \subseteq \mathbb{U}$&#10;&#10;\end{document}"/>
  <p:tag name="IGUANATEXSIZE" val="20"/>
  <p:tag name="IGUANATEXCURSOR" val="192"/>
  <p:tag name="TRANSPARENCY" val="True"/>
  <p:tag name="FILENAME" val=""/>
  <p:tag name="LATEXENGINEID" val="0"/>
  <p:tag name="TEMPFOLDER" val="c:\temp\"/>
  <p:tag name="LATEXFORMHEIGHT" val="317"/>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54.9306"/>
  <p:tag name="ORIGINALWIDTH" val="4445.444"/>
  <p:tag name="LATEXADDIN" val="\documentclass{article}&#10;\usepackage{amsmath}&#10;\usepackage{amsfonts}&#10;\usepackage{mathtools}&#10;\DeclareMathOperator*{\argmax}{arg\,max}&#10;\pagestyle{empty}&#10;\begin{document}&#10;&#10;\begin{align*}&#10;&amp;\text{Image with partial ablation at pixels $P$:}    &amp;\mathbf{x}_a' &amp;= f((1 - \mathbf{\alpha})\odot \mathbf{r}_{\mathbb{U},P}, \mathbf{r}_{\mathbb{U},\overline{P}}) \\&#10;&amp;\text{Image with partial insertion at pixels $P$:}    &amp; \mathbf{x}_i' &amp;= f(\mathbf{\alpha}\odot\mathbf{k} + (1 - \mathbf{\alpha})\odot \mathbf{r}_{\mathbb{U},P}, \mathbf{r}_{\mathbb{U},\overline{P}}) \\&#10;&amp;\text{Objective:} &amp; \delta_{\alpha \to c} &amp;= \mathbb{E}_{\mathbf{z},P}\left [ \mathrm{s}_c(\mathbf{x}_i') \right ] - \mathbb{E}_{\mathbf{z},P}\left [ \mathrm{s}_c(\mathbf{x}_a') \right ]\\&#10;\end{align*}&#10;&#10;&#10;\end{document}"/>
  <p:tag name="IGUANATEXSIZE" val="20"/>
  <p:tag name="IGUANATEXCURSOR" val="732"/>
  <p:tag name="TRANSPARENCY" val="True"/>
  <p:tag name="FILENAME" val=""/>
  <p:tag name="LATEXENGINEID" val="0"/>
  <p:tag name="TEMPFOLDER" val="c:\temp\"/>
  <p:tag name="LATEXFORMHEIGHT" val="317"/>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1652.043"/>
  <p:tag name="LATEXADDIN" val="\documentclass{article}&#10;\usepackage{amsmath}&#10;\usepackage{amsfonts}&#10;\usepackage{mathtools}&#10;\DeclareMathOperator*{\argmax}{arg\,max}&#10;\DeclareMathOperator*{\argmin}{arg\,min}&#10;\pagestyle{empty}&#10;\begin{document}&#10;&#10;$$ \mathbf{\alpha}^* = \argmin_\mathbf{\alpha}(-\delta_{\mathbf{\alpha}\to c} + \lambda \lvert\lvert \mathbf{\alpha} \rvert \rvert_2 )$$&#10;&#10;&#10;\end{document}"/>
  <p:tag name="IGUANATEXSIZE" val="20"/>
  <p:tag name="IGUANATEXCURSOR" val="342"/>
  <p:tag name="TRANSPARENCY" val="True"/>
  <p:tag name="FILENAME" val=""/>
  <p:tag name="LATEXENGINEID" val="0"/>
  <p:tag name="TEMPFOLDER" val="c:\temp\"/>
  <p:tag name="LATEXFORMHEIGHT" val="317"/>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657.6678"/>
  <p:tag name="LATEXADDIN" val="\documentclass{article}&#10;\usepackage{amsmath}&#10;\usepackage{amsfonts}&#10;\usepackage{mathtools}&#10;\DeclareMathOperator*{\argmax}{arg\,max}&#10;\pagestyle{empty}&#10;\begin{document}&#10;&#10;$$ \frac{\mathrm{IoU}_{u,c}}{\max_u \mathrm{IoU}_{u,c}}$$&#10;&#10;&#10;\end{document}"/>
  <p:tag name="IGUANATEXSIZE" val="20"/>
  <p:tag name="IGUANATEXCURSOR" val="224"/>
  <p:tag name="TRANSPARENCY" val="True"/>
  <p:tag name="FILENAME" val=""/>
  <p:tag name="LATEXENGINEID" val="0"/>
  <p:tag name="TEMPFOLDER" val="c:\temp\"/>
  <p:tag name="LATEXFORMHEIGHT" val="317"/>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711.661"/>
  <p:tag name="LATEXADDIN" val="\documentclass{article}&#10;\usepackage{amsmath}&#10;\usepackage{amsfonts}&#10;\pagestyle{empty}&#10;\begin{document}&#10;&#10;&#10;$\mathbf{x} \in \mathbb{R}^{H\times W\times 3}$&#10;&#10;\end{document}"/>
  <p:tag name="IGUANATEXSIZE" val="20"/>
  <p:tag name="IGUANATEXCURSOR" val="148"/>
  <p:tag name="TRANSPARENCY" val="True"/>
  <p:tag name="FILENAME" val=""/>
  <p:tag name="LATEXENGINEID" val="0"/>
  <p:tag name="TEMPFOLDER" val="c:\temp\"/>
  <p:tag name="LATEXFORMHEIGHT" val="318.75"/>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92.201"/>
  <p:tag name="LATEXADDIN" val="\documentclass{article}&#10;\usepackage{amsmath}&#10;\usepackage{amsfonts}&#10;\pagestyle{empty}&#10;\begin{document}&#10;&#10;&#10;$H\times W$&#10;&#10;\end{document}"/>
  <p:tag name="IGUANATEXSIZE" val="20"/>
  <p:tag name="IGUANATEXCURSOR" val="115"/>
  <p:tag name="TRANSPARENCY" val="True"/>
  <p:tag name="FILENAME" val=""/>
  <p:tag name="LATEXENGINEID" val="0"/>
  <p:tag name="TEMPFOLDER" val="c:\temp\"/>
  <p:tag name="LATEXFORMHEIGHT" val="319"/>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10.724"/>
  <p:tag name="LATEXADDIN" val="\documentclass{article}&#10;\usepackage{amsmath}&#10;\usepackage{amsfonts}&#10;\pagestyle{empty}&#10;\begin{document}&#10;&#10;$\mathbf{r} = h(\mathbf{z}), \qquad \mathbf{x} = f(\mathbf{r}) = f(h(\mathbf{z})) = G(\mathbf{z})$&#10;&#10;&#10;\end{document}"/>
  <p:tag name="IGUANATEXSIZE" val="20"/>
  <p:tag name="IGUANATEXCURSOR" val="104"/>
  <p:tag name="TRANSPARENCY" val="True"/>
  <p:tag name="FILENAME" val=""/>
  <p:tag name="LATEXENGINEID" val="0"/>
  <p:tag name="TEMPFOLDER" val="c:\temp\"/>
  <p:tag name="LATEXFORMHEIGHT" val="319"/>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4037.495"/>
  <p:tag name="LATEXADDIN" val="\documentclass{article}&#10;\usepackage{amsmath}&#10;\usepackage{amsfonts}&#10;\usepackage{mathtools}&#10;\DeclareMathOperator*{\argmax}{arg\,max}&#10;\pagestyle{empty}&#10;\begin{document}&#10;&#10;$$\mathrm{IoU}_{u,c} \coloneqq&#10;\frac{%&#10;\mathbb{E}_\mathbf{z} \lvert (\mathbf{r}_{u,\mathbb{P}}^\uparrow &gt; t_{u,c}) \wedge \mathrm{s}_c(\mathbf{x}) \rvert}{%&#10;\mathbb{E}_\mathbf{z} \lvert (\mathbf{r}_{u,\mathbb{P}}^\uparrow &gt; t_{u,c}) \vee \mathrm{s}_c(\mathbf{x}) \rvert},\text{  where }&#10;t_{u,c} = \argmax_t \frac{%&#10;\mathrm{I}(\mathbf{r}_{u,\mathbb{P}} &gt; t; \mathrm{s}_c(\mathbf{x}))}{%&#10;\mathrm{H}(\mathbf{r}_{u,\mathbb{P}} &gt; t; \mathrm{s}_c(\mathbf{x}))}$$&#10;&#10;&#10;\end{document}"/>
  <p:tag name="IGUANATEXSIZE" val="20"/>
  <p:tag name="IGUANATEXCURSOR" val="84"/>
  <p:tag name="TRANSPARENCY" val="True"/>
  <p:tag name="FILENAME" val=""/>
  <p:tag name="LATEXENGINEID" val="0"/>
  <p:tag name="TEMPFOLDER" val="c:\temp\"/>
  <p:tag name="LATEXFORMHEIGHT" val="319"/>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4.9756"/>
  <p:tag name="LATEXADDIN" val="\documentclass{article}&#10;\usepackage{amsmath}&#10;\usepackage{amsfonts}&#10;\usepackage{mathtools}&#10;\DeclareMathOperator*{\argmax}{arg\,max}&#10;\pagestyle{empty}&#10;\begin{document}&#10;&#10;$\mathbf{r}_{u,\mathbb{P}}$&#10;&#10;\end{document}"/>
  <p:tag name="IGUANATEXSIZE" val="20"/>
  <p:tag name="IGUANATEXCURSOR" val="166"/>
  <p:tag name="TRANSPARENCY" val="True"/>
  <p:tag name="FILENAME" val=""/>
  <p:tag name="LATEXENGINEID" val="0"/>
  <p:tag name="TEMPFOLDER" val="c:\temp\"/>
  <p:tag name="LATEXFORMHEIGHT" val="317.25"/>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5.24181"/>
  <p:tag name="LATEXADDIN" val="\documentclass{article}&#10;\usepackage{amsmath}&#10;\usepackage{amsfonts}&#10;\usepackage{mathtools}&#10;\DeclareMathOperator*{\argmax}{arg\,max}&#10;\pagestyle{empty}&#10;\begin{document}&#10;&#10;$u$&#10;&#10;&#10;\end{document}"/>
  <p:tag name="IGUANATEXSIZE" val="20"/>
  <p:tag name="IGUANATEXCURSOR" val="170"/>
  <p:tag name="TRANSPARENCY" val="True"/>
  <p:tag name="FILENAME" val=""/>
  <p:tag name="LATEXENGINEID" val="0"/>
  <p:tag name="TEMPFOLDER" val="c:\temp\"/>
  <p:tag name="LATEXFORMHEIGHT" val="317"/>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03.712"/>
  <p:tag name="LATEXADDIN" val="\documentclass{article}&#10;\usepackage{amsmath}&#10;\usepackage{amsfonts}&#10;\usepackage{mathtools}&#10;\DeclareMathOperator*{\argmax}{arg\,max}&#10;\pagestyle{empty}&#10;\begin{document}&#10;&#10;$h\times w$&#10;&#10;&#10;\end{document}"/>
  <p:tag name="IGUANATEXSIZE" val="20"/>
  <p:tag name="IGUANATEXCURSOR" val="178"/>
  <p:tag name="TRANSPARENCY" val="True"/>
  <p:tag name="FILENAME" val=""/>
  <p:tag name="LATEXENGINEID" val="0"/>
  <p:tag name="TEMPFOLDER" val="c:\temp\"/>
  <p:tag name="LATEXFORMHEIGHT" val="317"/>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C238ED2106C944B70A2DA7C2D519EA" ma:contentTypeVersion="9" ma:contentTypeDescription="Create a new document." ma:contentTypeScope="" ma:versionID="73e93bbcb80c39e64d19f04b405d63f0">
  <xsd:schema xmlns:xsd="http://www.w3.org/2001/XMLSchema" xmlns:xs="http://www.w3.org/2001/XMLSchema" xmlns:p="http://schemas.microsoft.com/office/2006/metadata/properties" xmlns:ns3="2d79cf20-bce5-434a-9dc4-e49588fbb096" targetNamespace="http://schemas.microsoft.com/office/2006/metadata/properties" ma:root="true" ma:fieldsID="faf493b29cad9a691bb13c4063338108" ns3:_="">
    <xsd:import namespace="2d79cf20-bce5-434a-9dc4-e49588fbb09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9cf20-bce5-434a-9dc4-e49588fbb0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BB09B2-8696-4A1A-BCD7-1EE4252390D2}">
  <ds:schemaRefs>
    <ds:schemaRef ds:uri="http://schemas.microsoft.com/sharepoint/v3/contenttype/forms"/>
  </ds:schemaRefs>
</ds:datastoreItem>
</file>

<file path=customXml/itemProps2.xml><?xml version="1.0" encoding="utf-8"?>
<ds:datastoreItem xmlns:ds="http://schemas.openxmlformats.org/officeDocument/2006/customXml" ds:itemID="{8EF990F8-AD51-4C69-A89B-23D01D278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79cf20-bce5-434a-9dc4-e49588fbb0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841666-4732-463C-986B-42E4CDEC8E9F}">
  <ds:schemaRefs>
    <ds:schemaRef ds:uri="http://purl.org/dc/dcmitype/"/>
    <ds:schemaRef ds:uri="http://schemas.microsoft.com/office/2006/documentManagement/types"/>
    <ds:schemaRef ds:uri="http://purl.org/dc/elements/1.1/"/>
    <ds:schemaRef ds:uri="http://schemas.microsoft.com/office/2006/metadata/properties"/>
    <ds:schemaRef ds:uri="2d79cf20-bce5-434a-9dc4-e49588fbb096"/>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357</TotalTime>
  <Words>4729</Words>
  <Application>Microsoft Office PowerPoint</Application>
  <PresentationFormat>Custom</PresentationFormat>
  <Paragraphs>383</Paragraphs>
  <Slides>51</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Corbel</vt:lpstr>
      <vt:lpstr>Courier New</vt:lpstr>
      <vt:lpstr>Georgia</vt:lpstr>
      <vt:lpstr>Helvetica</vt:lpstr>
      <vt:lpstr>Office Theme</vt:lpstr>
      <vt:lpstr>GAN Dissection: Visualizing and Understanding Generative Adversarial Networks</vt:lpstr>
      <vt:lpstr>Objective </vt:lpstr>
      <vt:lpstr>Objective</vt:lpstr>
      <vt:lpstr>What does this paper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units cause an object class? </vt:lpstr>
      <vt:lpstr>Which units cause an object class? </vt:lpstr>
      <vt:lpstr>Which units cause an object class? </vt:lpstr>
      <vt:lpstr>Which units cause an object class? </vt:lpstr>
      <vt:lpstr>Which units cause an object class? </vt:lpstr>
      <vt:lpstr>Which units cause an object class? </vt:lpstr>
      <vt:lpstr>Which units cause an object class? </vt:lpstr>
      <vt:lpstr>Removing or Adding Units</vt:lpstr>
      <vt:lpstr>Removing or Adding Units</vt:lpstr>
      <vt:lpstr>Removing or Adding Units</vt:lpstr>
      <vt:lpstr>Method details </vt:lpstr>
      <vt:lpstr>Dissection</vt:lpstr>
      <vt:lpstr>Identifying units by Dissection </vt:lpstr>
      <vt:lpstr>PowerPoint Presentation</vt:lpstr>
      <vt:lpstr>Intervention </vt:lpstr>
      <vt:lpstr>Measuring Casual Relationships using Intervention </vt:lpstr>
      <vt:lpstr>PowerPoint Presentation</vt:lpstr>
      <vt:lpstr>PowerPoint Presentation</vt:lpstr>
      <vt:lpstr>Experiments and results </vt:lpstr>
      <vt:lpstr>Comparing units across datasets, layers and models</vt:lpstr>
      <vt:lpstr>PowerPoint Presentation</vt:lpstr>
      <vt:lpstr>PowerPoint Presentation</vt:lpstr>
      <vt:lpstr>PowerPoint Presentation</vt:lpstr>
      <vt:lpstr>GAN Dissection: Comparing Models</vt:lpstr>
      <vt:lpstr>GAN Dissection: Comparing Models</vt:lpstr>
      <vt:lpstr>GAN Dissection: Comparing Models</vt:lpstr>
      <vt:lpstr>GAN Dissection: Comparing Layers</vt:lpstr>
      <vt:lpstr>GAN Dissection: Comparing Layers</vt:lpstr>
      <vt:lpstr>GAN Dissection: Comparing Layers</vt:lpstr>
      <vt:lpstr>PowerPoint Presentation</vt:lpstr>
      <vt:lpstr>PowerPoint Presentation</vt:lpstr>
      <vt:lpstr>PowerPoint Presentation</vt:lpstr>
      <vt:lpstr>PowerPoint Presentation</vt:lpstr>
      <vt:lpstr>PowerPoint Presentation</vt:lpstr>
      <vt:lpstr>PowerPoint Presentation</vt:lpstr>
      <vt:lpstr>Discussion and ideas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Dissection – Understanding GANs</dc:title>
  <dc:creator>Lalithya Kuntamukkala</dc:creator>
  <cp:lastModifiedBy>Tripp Isbell</cp:lastModifiedBy>
  <cp:revision>40</cp:revision>
  <dcterms:created xsi:type="dcterms:W3CDTF">2020-03-27T23:48:30Z</dcterms:created>
  <dcterms:modified xsi:type="dcterms:W3CDTF">2020-03-30T02:56:46Z</dcterms:modified>
</cp:coreProperties>
</file>